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8"/>
  </p:notesMasterIdLst>
  <p:handoutMasterIdLst>
    <p:handoutMasterId r:id="rId49"/>
  </p:handoutMasterIdLst>
  <p:sldIdLst>
    <p:sldId id="351" r:id="rId2"/>
    <p:sldId id="291" r:id="rId3"/>
    <p:sldId id="297" r:id="rId4"/>
    <p:sldId id="28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52" r:id="rId16"/>
    <p:sldId id="289" r:id="rId17"/>
    <p:sldId id="258" r:id="rId18"/>
    <p:sldId id="283" r:id="rId19"/>
    <p:sldId id="290" r:id="rId20"/>
    <p:sldId id="370" r:id="rId21"/>
    <p:sldId id="373" r:id="rId22"/>
    <p:sldId id="372" r:id="rId23"/>
    <p:sldId id="371" r:id="rId24"/>
    <p:sldId id="374" r:id="rId25"/>
    <p:sldId id="286" r:id="rId26"/>
    <p:sldId id="375" r:id="rId27"/>
    <p:sldId id="292" r:id="rId28"/>
    <p:sldId id="257" r:id="rId29"/>
    <p:sldId id="367" r:id="rId30"/>
    <p:sldId id="368" r:id="rId31"/>
    <p:sldId id="358" r:id="rId32"/>
    <p:sldId id="359" r:id="rId33"/>
    <p:sldId id="295" r:id="rId34"/>
    <p:sldId id="353" r:id="rId35"/>
    <p:sldId id="299" r:id="rId36"/>
    <p:sldId id="369" r:id="rId37"/>
    <p:sldId id="342" r:id="rId38"/>
    <p:sldId id="343" r:id="rId39"/>
    <p:sldId id="266" r:id="rId40"/>
    <p:sldId id="267" r:id="rId41"/>
    <p:sldId id="355" r:id="rId42"/>
    <p:sldId id="310" r:id="rId43"/>
    <p:sldId id="356" r:id="rId44"/>
    <p:sldId id="311" r:id="rId45"/>
    <p:sldId id="268" r:id="rId46"/>
    <p:sldId id="348" r:id="rId47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row Braswell, Jessica" initials="CBJ" lastIdx="5" clrIdx="0">
    <p:extLst>
      <p:ext uri="{19B8F6BF-5375-455C-9EA6-DF929625EA0E}">
        <p15:presenceInfo xmlns:p15="http://schemas.microsoft.com/office/powerpoint/2012/main" userId="S-1-5-21-1417001333-1614895754-725345543-3691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90" autoAdjust="0"/>
    <p:restoredTop sz="94576" autoAdjust="0"/>
  </p:normalViewPr>
  <p:slideViewPr>
    <p:cSldViewPr>
      <p:cViewPr varScale="1">
        <p:scale>
          <a:sx n="70" d="100"/>
          <a:sy n="70" d="100"/>
        </p:scale>
        <p:origin x="13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2-02T10:05:39.325" idx="4">
    <p:pos x="10" y="10"/>
    <p:text>Have students color code their outlines &amp; notes.</p:text>
    <p:extLst>
      <p:ext uri="{C676402C-5697-4E1C-873F-D02D1690AC5C}">
        <p15:threadingInfo xmlns:p15="http://schemas.microsoft.com/office/powerpoint/2012/main" timeZoneBias="300"/>
      </p:ext>
    </p:extLst>
  </p:cm>
  <p:cm authorId="1" dt="2017-02-02T10:05:59.590" idx="5">
    <p:pos x="106" y="106"/>
    <p:text>Have students turn the Main Idea Paragraph into the actual Anatomy. Head - Thesis. ATE = Neck/Chest/Belly  or three ribs, and the Transition is the LEGS that keep it moving along..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2-02T10:04:39.791" idx="3">
    <p:pos x="10" y="10"/>
    <p:text>Kagan Round Robin - In Groups students have to think of all the different types/shades of BLUE.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2-02T10:01:15.102" idx="1">
    <p:pos x="10" y="10"/>
    <p:text>ACTIVITY IDEA: Students can work in groups to replace the dead words themselves.</p:text>
    <p:extLst>
      <p:ext uri="{C676402C-5697-4E1C-873F-D02D1690AC5C}">
        <p15:threadingInfo xmlns:p15="http://schemas.microsoft.com/office/powerpoint/2012/main" timeZoneBias="300"/>
      </p:ext>
    </p:extLst>
  </p:cm>
  <p:cm authorId="1" dt="2017-02-02T10:02:29.520" idx="2">
    <p:pos x="106" y="106"/>
    <p:text>Activity Idea: Dead Baby Words such as 
"VERY, good, bad, mad, sad, happy, PERSONAL pronouns, you, like"</p:text>
    <p:extLst>
      <p:ext uri="{C676402C-5697-4E1C-873F-D02D1690AC5C}">
        <p15:threadingInfo xmlns:p15="http://schemas.microsoft.com/office/powerpoint/2012/main" timeZoneBias="30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7B264FFB-F9CC-457D-914D-F5A00CCEFB5A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04245A1-7A78-4B12-AD83-4A2837CE40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67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4E473A03-ADBB-4853-828F-DD2B9AE3A892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777B498-CF53-4AC6-B9A7-06AB53FB40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080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7B498-CF53-4AC6-B9A7-06AB53FB404D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792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7B498-CF53-4AC6-B9A7-06AB53FB404D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958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7B498-CF53-4AC6-B9A7-06AB53FB404D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47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DC3028D0-89AB-4D7F-832F-016B54A24155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6666E7C8-0A07-4D21-A82A-C68314772A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33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28D0-89AB-4D7F-832F-016B54A24155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E7C8-0A07-4D21-A82A-C68314772A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72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28D0-89AB-4D7F-832F-016B54A24155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E7C8-0A07-4D21-A82A-C68314772A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135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28D0-89AB-4D7F-832F-016B54A24155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E7C8-0A07-4D21-A82A-C68314772A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123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28D0-89AB-4D7F-832F-016B54A24155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E7C8-0A07-4D21-A82A-C68314772A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513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28D0-89AB-4D7F-832F-016B54A24155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E7C8-0A07-4D21-A82A-C68314772A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323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28D0-89AB-4D7F-832F-016B54A24155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E7C8-0A07-4D21-A82A-C68314772A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405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28D0-89AB-4D7F-832F-016B54A24155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E7C8-0A07-4D21-A82A-C68314772A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1040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28D0-89AB-4D7F-832F-016B54A24155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E7C8-0A07-4D21-A82A-C68314772A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4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28D0-89AB-4D7F-832F-016B54A24155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E7C8-0A07-4D21-A82A-C68314772A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63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28D0-89AB-4D7F-832F-016B54A24155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E7C8-0A07-4D21-A82A-C68314772A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94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28D0-89AB-4D7F-832F-016B54A24155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E7C8-0A07-4D21-A82A-C68314772A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431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28D0-89AB-4D7F-832F-016B54A24155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E7C8-0A07-4D21-A82A-C68314772A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455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28D0-89AB-4D7F-832F-016B54A24155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E7C8-0A07-4D21-A82A-C68314772A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3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28D0-89AB-4D7F-832F-016B54A24155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E7C8-0A07-4D21-A82A-C68314772A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67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28D0-89AB-4D7F-832F-016B54A24155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E7C8-0A07-4D21-A82A-C68314772A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6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28D0-89AB-4D7F-832F-016B54A24155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E7C8-0A07-4D21-A82A-C68314772A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85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C3028D0-89AB-4D7F-832F-016B54A24155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66E7C8-0A07-4D21-A82A-C68314772A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8453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sz="4900" cap="none" dirty="0" smtClean="0"/>
              <a:t>Writing Boot Camp</a:t>
            </a:r>
            <a:br>
              <a:rPr lang="en-US" sz="4900" cap="none" dirty="0" smtClean="0"/>
            </a:br>
            <a:r>
              <a:rPr lang="en-US" cap="none" dirty="0" smtClean="0"/>
              <a:t/>
            </a:r>
            <a:br>
              <a:rPr lang="en-US" cap="none" dirty="0" smtClean="0"/>
            </a:br>
            <a:endParaRPr lang="en-US" cap="none" dirty="0"/>
          </a:p>
        </p:txBody>
      </p:sp>
      <p:pic>
        <p:nvPicPr>
          <p:cNvPr id="1026" name="Picture 2" descr="http://images2.fanpop.com/images/photos/3600000/a-thoughtfull-pen-writing-3647581-2560-17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46418">
            <a:off x="1648888" y="1809505"/>
            <a:ext cx="5857875" cy="3895725"/>
          </a:xfrm>
          <a:prstGeom prst="rect">
            <a:avLst/>
          </a:prstGeom>
          <a:noFill/>
        </p:spPr>
      </p:pic>
      <p:pic>
        <p:nvPicPr>
          <p:cNvPr id="3" name="Picture 2" descr="Description British Army Soldier Saluting MOD 4515489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438400"/>
            <a:ext cx="1522510" cy="1979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Example 1</a:t>
            </a:r>
            <a:endParaRPr lang="en-US" sz="5400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Writing Situation</a:t>
            </a:r>
          </a:p>
          <a:p>
            <a:pPr>
              <a:buNone/>
            </a:pP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Most people enjoy the holidays.</a:t>
            </a:r>
          </a:p>
          <a:p>
            <a:pPr>
              <a:buNone/>
            </a:pPr>
            <a:endParaRPr lang="en-US" sz="1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r>
              <a:rPr lang="en-US" sz="4000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Directions for Writing</a:t>
            </a:r>
          </a:p>
          <a:p>
            <a:pPr>
              <a:buNone/>
            </a:pPr>
            <a:endParaRPr lang="en-US" sz="4000" u="sng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Think about your favorite holiday.  Now explain why you like your favorite holiday.</a:t>
            </a: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2667000" y="4922838"/>
            <a:ext cx="2209800" cy="7620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62600" y="5037138"/>
            <a:ext cx="990600" cy="53340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5943600"/>
            <a:ext cx="2590800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629400" y="5560439"/>
            <a:ext cx="1600200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18901" y="4527587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4592686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959446" y="4837083"/>
            <a:ext cx="736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WA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Example 2</a:t>
            </a:r>
            <a:endParaRPr lang="en-US" sz="5400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Writing Situation</a:t>
            </a:r>
          </a:p>
          <a:p>
            <a:pPr>
              <a:buNone/>
            </a:pP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You want a new puppy for your birthday.  Your parents are considering this as your gift.</a:t>
            </a:r>
          </a:p>
          <a:p>
            <a:pPr>
              <a:buNone/>
            </a:pP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endParaRPr lang="en-US" sz="1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r>
              <a:rPr lang="en-US" sz="3600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Directions for Writing</a:t>
            </a:r>
          </a:p>
          <a:p>
            <a:pPr>
              <a:spcAft>
                <a:spcPts val="600"/>
              </a:spcAft>
              <a:buNone/>
            </a:pP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Think about why you should get a new puppy.  Write to convince your parents to get you a new puppy for your birthday.</a:t>
            </a: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4357255" y="5024726"/>
            <a:ext cx="1828800" cy="593292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239000" y="5024726"/>
            <a:ext cx="1219200" cy="53340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757055" y="5943600"/>
            <a:ext cx="4481945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Example 3</a:t>
            </a:r>
            <a:endParaRPr lang="en-US" sz="5400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Writing Situation</a:t>
            </a:r>
          </a:p>
          <a:p>
            <a:pPr>
              <a:buNone/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Your principal wants to invite a celebrity speaker to your school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>
              <a:buNone/>
            </a:pP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endParaRPr lang="en-US" sz="1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r>
              <a:rPr lang="en-US" sz="3600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Directions for Writing</a:t>
            </a:r>
          </a:p>
          <a:p>
            <a:pPr>
              <a:buNone/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Think about the celebrity you would choose to have speak at school. 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Now 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write to persuade your principal why your celebrity should be chosen. </a:t>
            </a:r>
            <a:endParaRPr lang="en-US" sz="2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6324600" y="4724400"/>
            <a:ext cx="1905000" cy="767485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5259821"/>
            <a:ext cx="1219200" cy="53340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514600" y="5715000"/>
            <a:ext cx="6172200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925782" y="4883727"/>
            <a:ext cx="1253836" cy="535421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Example 4</a:t>
            </a:r>
            <a:endParaRPr lang="en-US" sz="5400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7709" y="1828800"/>
            <a:ext cx="9220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Writing Situation</a:t>
            </a:r>
          </a:p>
          <a:p>
            <a:pPr>
              <a:buNone/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The school board is considering allowing cell phones at limited times during the school day.</a:t>
            </a:r>
            <a:endParaRPr lang="en-US" sz="24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endParaRPr lang="en-US" sz="1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endParaRPr lang="en-US" sz="1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r>
              <a:rPr lang="en-US" sz="3600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Directions for Writing</a:t>
            </a:r>
          </a:p>
          <a:p>
            <a:pPr>
              <a:buNone/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Think about why this decision would be good or bad for education. 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Now 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write to convince the school board why your opinion on cell phone use is important.</a:t>
            </a:r>
            <a:endParaRPr lang="en-US" sz="2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1981200" y="4572001"/>
            <a:ext cx="1752600" cy="6858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199" y="5181600"/>
            <a:ext cx="1246909" cy="38100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743200" y="5562600"/>
            <a:ext cx="6172200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4800" y="5943600"/>
            <a:ext cx="1524000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Example 5</a:t>
            </a:r>
            <a:endParaRPr lang="en-US" sz="5400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Writing Situation</a:t>
            </a:r>
          </a:p>
          <a:p>
            <a:pPr>
              <a:buNone/>
            </a:pP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Most people enjoy birthdays and birthday parties.</a:t>
            </a:r>
            <a:endParaRPr lang="en-US" sz="24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endParaRPr lang="en-US" sz="1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r>
              <a:rPr lang="en-US" sz="3600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Directions for Writing</a:t>
            </a:r>
          </a:p>
          <a:p>
            <a:pPr>
              <a:buNone/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Think about your favorite birthday or birthday party.  Now write to explain what made that birthday memorable</a:t>
            </a:r>
            <a:r>
              <a:rPr lang="en-US" sz="2400" dirty="0"/>
              <a:t>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782" y="0"/>
            <a:ext cx="9144000" cy="1456267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FORMULATING A RESPONSE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u="sng" dirty="0" smtClean="0"/>
              <a:t>Start with a Thesis (or claim)</a:t>
            </a:r>
          </a:p>
          <a:p>
            <a:pPr algn="ctr">
              <a:buNone/>
            </a:pPr>
            <a:endParaRPr lang="en-US" sz="3200" dirty="0"/>
          </a:p>
          <a:p>
            <a:pPr>
              <a:buNone/>
            </a:pPr>
            <a:r>
              <a:rPr lang="en-US" sz="2400" dirty="0"/>
              <a:t>Topic= subject of your paper  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	EX:   (chewing </a:t>
            </a:r>
            <a:r>
              <a:rPr lang="en-US" sz="2400" dirty="0"/>
              <a:t>gum)</a:t>
            </a:r>
          </a:p>
          <a:p>
            <a:pPr>
              <a:buNone/>
            </a:pPr>
            <a:r>
              <a:rPr lang="en-US" sz="2400" dirty="0"/>
              <a:t>Thesis = focus of your </a:t>
            </a:r>
            <a:r>
              <a:rPr lang="en-US" sz="2400" dirty="0" smtClean="0"/>
              <a:t>paper (your position on the topic)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	EX:   (Gum chewing should be allowed at school</a:t>
            </a:r>
            <a:r>
              <a:rPr lang="en-US" sz="2400" dirty="0"/>
              <a:t>) </a:t>
            </a:r>
          </a:p>
          <a:p>
            <a:pPr algn="ctr">
              <a:buNone/>
            </a:pPr>
            <a:endParaRPr lang="en-US" sz="2000" b="1" u="sng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2800" b="1" u="sng" dirty="0">
                <a:solidFill>
                  <a:srgbClr val="FFFF00"/>
                </a:solidFill>
              </a:rPr>
              <a:t>The thesis statement answers the </a:t>
            </a:r>
            <a:r>
              <a:rPr lang="en-US" sz="2800" b="1" u="sng" dirty="0" smtClean="0">
                <a:solidFill>
                  <a:srgbClr val="FFFF00"/>
                </a:solidFill>
              </a:rPr>
              <a:t>prompt</a:t>
            </a:r>
          </a:p>
          <a:p>
            <a:pPr algn="ctr">
              <a:buNone/>
            </a:pPr>
            <a:endParaRPr lang="en-US" sz="2800" b="1" u="sng" dirty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2800" b="1" u="sng" dirty="0" smtClean="0">
                <a:solidFill>
                  <a:srgbClr val="FFFF00"/>
                </a:solidFill>
              </a:rPr>
              <a:t>Thesis = Expository/   Claim = Argumentative</a:t>
            </a:r>
            <a:endParaRPr lang="en-US" sz="2800" b="1" u="sng" dirty="0">
              <a:solidFill>
                <a:srgbClr val="FFFF00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877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799"/>
            <a:ext cx="7696200" cy="1761069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Add your Main Ideas</a:t>
            </a:r>
            <a:r>
              <a:rPr lang="en-US" sz="3600" dirty="0" smtClean="0"/>
              <a:t>: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85332"/>
            <a:ext cx="8229600" cy="4910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You will need to have </a:t>
            </a:r>
            <a:r>
              <a:rPr lang="en-US" sz="3600" dirty="0" smtClean="0"/>
              <a:t>three </a:t>
            </a:r>
            <a:r>
              <a:rPr lang="en-US" sz="3600" dirty="0"/>
              <a:t>main ideas </a:t>
            </a:r>
            <a:r>
              <a:rPr lang="en-US" sz="3600" dirty="0" smtClean="0"/>
              <a:t>that are </a:t>
            </a:r>
            <a:r>
              <a:rPr lang="en-US" sz="3600" b="1" i="1" dirty="0" smtClean="0"/>
              <a:t>clear</a:t>
            </a:r>
            <a:r>
              <a:rPr lang="en-US" sz="3600" dirty="0" smtClean="0"/>
              <a:t>, </a:t>
            </a:r>
            <a:r>
              <a:rPr lang="en-US" sz="3600" b="1" i="1" dirty="0" smtClean="0"/>
              <a:t>simple</a:t>
            </a:r>
            <a:r>
              <a:rPr lang="en-US" sz="3600" dirty="0" smtClean="0"/>
              <a:t>, </a:t>
            </a:r>
            <a:r>
              <a:rPr lang="en-US" sz="3600" b="1" i="1" dirty="0" smtClean="0"/>
              <a:t>concrete</a:t>
            </a:r>
            <a:r>
              <a:rPr lang="en-US" sz="3600" dirty="0" smtClean="0"/>
              <a:t>, and </a:t>
            </a:r>
            <a:r>
              <a:rPr lang="en-US" sz="3600" b="1" i="1" dirty="0" smtClean="0"/>
              <a:t>a mile apart </a:t>
            </a:r>
            <a:r>
              <a:rPr lang="en-US" sz="3600" dirty="0" smtClean="0"/>
              <a:t>(totally different from each other)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2800" dirty="0" smtClean="0"/>
              <a:t>Brainstorm additional ideas if you can…..</a:t>
            </a:r>
          </a:p>
          <a:p>
            <a:pPr marL="0" indent="0" algn="ctr">
              <a:buNone/>
            </a:pPr>
            <a:r>
              <a:rPr lang="en-US" sz="2800" dirty="0" smtClean="0"/>
              <a:t>This helps to not run out of things to say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7406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1456267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Recycled Main </a:t>
            </a:r>
            <a:r>
              <a:rPr lang="en-US" cap="none" dirty="0"/>
              <a:t>I</a:t>
            </a:r>
            <a:r>
              <a:rPr lang="en-US" cap="none" dirty="0" smtClean="0"/>
              <a:t>deas – ideas that you can use over and over again!</a:t>
            </a:r>
            <a:r>
              <a:rPr lang="en-US" cap="none" dirty="0" smtClean="0">
                <a:latin typeface="+mn-lt"/>
              </a:rPr>
              <a:t/>
            </a:r>
            <a:br>
              <a:rPr lang="en-US" cap="none" dirty="0" smtClean="0">
                <a:latin typeface="+mn-lt"/>
              </a:rPr>
            </a:br>
            <a:r>
              <a:rPr lang="en-US" sz="2200" cap="none" dirty="0" smtClean="0">
                <a:latin typeface="+mn-lt"/>
              </a:rPr>
              <a:t>For instance, if the prompt deals with </a:t>
            </a:r>
            <a:r>
              <a:rPr lang="en-US" sz="2200" cap="none" dirty="0" smtClean="0">
                <a:solidFill>
                  <a:srgbClr val="FFC000"/>
                </a:solidFill>
                <a:latin typeface="+mn-lt"/>
              </a:rPr>
              <a:t>people</a:t>
            </a:r>
            <a:r>
              <a:rPr lang="en-US" sz="2200" cap="none" dirty="0" smtClean="0">
                <a:latin typeface="+mn-lt"/>
              </a:rPr>
              <a:t>:</a:t>
            </a:r>
            <a:endParaRPr lang="en-US" sz="2200" cap="none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4552"/>
              </p:ext>
            </p:extLst>
          </p:nvPr>
        </p:nvGraphicFramePr>
        <p:xfrm>
          <a:off x="381000" y="2133600"/>
          <a:ext cx="83820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91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Inspiring or Inspirational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Courageous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Generous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Loving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Supportive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Dependable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Kind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 role model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Sophisticated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Trustworthy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Comical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Wise</a:t>
                      </a:r>
                    </a:p>
                    <a:p>
                      <a:pPr algn="ctr"/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Unselfish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Selfless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Responsible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Diligent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Spontaneous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Entertaining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Educational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Dedicated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Motivating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Rewarding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Reliable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Hard worker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1456267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Recycled Main </a:t>
            </a:r>
            <a:r>
              <a:rPr lang="en-US" cap="none" dirty="0"/>
              <a:t>I</a:t>
            </a:r>
            <a:r>
              <a:rPr lang="en-US" cap="none" dirty="0" smtClean="0"/>
              <a:t>deas – Ideas that you can use over and over again!</a:t>
            </a:r>
            <a:br>
              <a:rPr lang="en-US" cap="none" dirty="0" smtClean="0"/>
            </a:br>
            <a:r>
              <a:rPr lang="en-US" sz="2700" cap="none" dirty="0" smtClean="0"/>
              <a:t>If it deals with other </a:t>
            </a:r>
            <a:r>
              <a:rPr lang="en-US" sz="2700" cap="none" dirty="0" smtClean="0">
                <a:solidFill>
                  <a:srgbClr val="FFC000"/>
                </a:solidFill>
              </a:rPr>
              <a:t>things or places</a:t>
            </a:r>
            <a:r>
              <a:rPr lang="en-US" cap="none" dirty="0" smtClean="0"/>
              <a:t>:</a:t>
            </a:r>
            <a:endParaRPr lang="en-US" cap="non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873526"/>
              </p:ext>
            </p:extLst>
          </p:nvPr>
        </p:nvGraphicFramePr>
        <p:xfrm>
          <a:off x="609600" y="2743200"/>
          <a:ext cx="80772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14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357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4333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Majestic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Variety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Opportunity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Social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Friendliness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Impact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Economy</a:t>
                      </a:r>
                    </a:p>
                    <a:p>
                      <a:pPr algn="ctr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Memorable</a:t>
                      </a:r>
                    </a:p>
                    <a:p>
                      <a:pPr algn="ctr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Challenging</a:t>
                      </a:r>
                    </a:p>
                    <a:p>
                      <a:pPr algn="ctr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Affordable</a:t>
                      </a:r>
                    </a:p>
                    <a:p>
                      <a:pPr algn="ctr"/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Adventurous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Relaxing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Clean or Cleanliness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Décor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Environment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Great Service</a:t>
                      </a:r>
                    </a:p>
                    <a:p>
                      <a:pPr algn="ctr"/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62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28800"/>
            <a:ext cx="7772400" cy="1456267"/>
          </a:xfrm>
        </p:spPr>
        <p:txBody>
          <a:bodyPr>
            <a:noAutofit/>
          </a:bodyPr>
          <a:lstStyle/>
          <a:p>
            <a:pPr algn="ctr"/>
            <a:r>
              <a:rPr lang="en-US" sz="4800" cap="none" dirty="0" smtClean="0"/>
              <a:t>Organization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5384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15400" cy="6858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+mn-lt"/>
                <a:cs typeface="Andalus" panose="02020603050405020304" pitchFamily="18" charset="-78"/>
              </a:rPr>
              <a:t/>
            </a:r>
            <a:br>
              <a:rPr lang="en-US" sz="4400" dirty="0" smtClean="0">
                <a:latin typeface="+mn-lt"/>
                <a:cs typeface="Andalus" panose="02020603050405020304" pitchFamily="18" charset="-78"/>
              </a:rPr>
            </a:br>
            <a:r>
              <a:rPr lang="en-US" sz="4400" cap="none" dirty="0" smtClean="0">
                <a:latin typeface="+mn-lt"/>
                <a:cs typeface="Andalus" panose="02020603050405020304" pitchFamily="18" charset="-78"/>
              </a:rPr>
              <a:t>Focus </a:t>
            </a:r>
            <a:r>
              <a:rPr lang="en-US" cap="none" dirty="0" smtClean="0">
                <a:latin typeface="+mn-lt"/>
                <a:cs typeface="Andalus" panose="02020603050405020304" pitchFamily="18" charset="-78"/>
              </a:rPr>
              <a:t>(dissecting the prompt)</a:t>
            </a:r>
            <a:r>
              <a:rPr lang="en-US" sz="4400" cap="none" dirty="0" smtClean="0">
                <a:latin typeface="+mn-lt"/>
                <a:cs typeface="Andalus" panose="02020603050405020304" pitchFamily="18" charset="-78"/>
              </a:rPr>
              <a:t/>
            </a:r>
            <a:br>
              <a:rPr lang="en-US" sz="4400" cap="none" dirty="0" smtClean="0">
                <a:latin typeface="+mn-lt"/>
                <a:cs typeface="Andalus" panose="02020603050405020304" pitchFamily="18" charset="-78"/>
              </a:rPr>
            </a:br>
            <a:r>
              <a:rPr lang="en-US" sz="4400" cap="none" dirty="0" smtClean="0">
                <a:latin typeface="+mn-lt"/>
                <a:cs typeface="Andalus" panose="02020603050405020304" pitchFamily="18" charset="-78"/>
              </a:rPr>
              <a:t>Organization </a:t>
            </a:r>
            <a:r>
              <a:rPr lang="en-US" cap="none" dirty="0" smtClean="0">
                <a:latin typeface="+mn-lt"/>
                <a:cs typeface="Andalus" panose="02020603050405020304" pitchFamily="18" charset="-78"/>
              </a:rPr>
              <a:t>(brainstorming &amp; setup)</a:t>
            </a:r>
            <a:r>
              <a:rPr lang="en-US" sz="4400" cap="none" dirty="0" smtClean="0">
                <a:latin typeface="+mn-lt"/>
                <a:cs typeface="Andalus" panose="02020603050405020304" pitchFamily="18" charset="-78"/>
              </a:rPr>
              <a:t/>
            </a:r>
            <a:br>
              <a:rPr lang="en-US" sz="4400" cap="none" dirty="0" smtClean="0">
                <a:latin typeface="+mn-lt"/>
                <a:cs typeface="Andalus" panose="02020603050405020304" pitchFamily="18" charset="-78"/>
              </a:rPr>
            </a:br>
            <a:r>
              <a:rPr lang="en-US" sz="4400" cap="none" dirty="0" smtClean="0">
                <a:latin typeface="+mn-lt"/>
                <a:cs typeface="Andalus" panose="02020603050405020304" pitchFamily="18" charset="-78"/>
              </a:rPr>
              <a:t>Support </a:t>
            </a:r>
            <a:r>
              <a:rPr lang="en-US" cap="none" dirty="0" smtClean="0">
                <a:latin typeface="+mn-lt"/>
                <a:cs typeface="Andalus" panose="02020603050405020304" pitchFamily="18" charset="-78"/>
              </a:rPr>
              <a:t>(elaborating and </a:t>
            </a:r>
            <a:br>
              <a:rPr lang="en-US" cap="none" dirty="0" smtClean="0">
                <a:latin typeface="+mn-lt"/>
                <a:cs typeface="Andalus" panose="02020603050405020304" pitchFamily="18" charset="-78"/>
              </a:rPr>
            </a:br>
            <a:r>
              <a:rPr lang="en-US" cap="none" dirty="0" smtClean="0">
                <a:latin typeface="+mn-lt"/>
                <a:cs typeface="Andalus" panose="02020603050405020304" pitchFamily="18" charset="-78"/>
              </a:rPr>
              <a:t>refining on sentence and word level)</a:t>
            </a:r>
            <a:r>
              <a:rPr lang="en-US" sz="3600" cap="none" dirty="0" smtClean="0">
                <a:latin typeface="+mn-lt"/>
                <a:cs typeface="Andalus" panose="02020603050405020304" pitchFamily="18" charset="-78"/>
              </a:rPr>
              <a:t/>
            </a:r>
            <a:br>
              <a:rPr lang="en-US" sz="3600" cap="none" dirty="0" smtClean="0">
                <a:latin typeface="+mn-lt"/>
                <a:cs typeface="Andalus" panose="02020603050405020304" pitchFamily="18" charset="-78"/>
              </a:rPr>
            </a:br>
            <a:r>
              <a:rPr lang="en-US" sz="4400" cap="none" dirty="0" smtClean="0">
                <a:latin typeface="+mn-lt"/>
                <a:cs typeface="Andalus" panose="02020603050405020304" pitchFamily="18" charset="-78"/>
              </a:rPr>
              <a:t>Conventions</a:t>
            </a:r>
            <a:r>
              <a:rPr lang="en-US" cap="none" dirty="0" smtClean="0">
                <a:latin typeface="+mn-lt"/>
                <a:cs typeface="Andalus" panose="02020603050405020304" pitchFamily="18" charset="-78"/>
              </a:rPr>
              <a:t> (Spelling/Grammar)</a:t>
            </a:r>
            <a:r>
              <a:rPr lang="en-US" sz="6000" i="1" cap="none" dirty="0" smtClean="0">
                <a:latin typeface="+mn-lt"/>
                <a:cs typeface="Andalus" panose="02020603050405020304" pitchFamily="18" charset="-78"/>
              </a:rPr>
              <a:t/>
            </a:r>
            <a:br>
              <a:rPr lang="en-US" sz="6000" i="1" cap="none" dirty="0" smtClean="0">
                <a:latin typeface="+mn-lt"/>
                <a:cs typeface="Andalus" panose="02020603050405020304" pitchFamily="18" charset="-78"/>
              </a:rPr>
            </a:b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1447800" y="1524000"/>
            <a:ext cx="3810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3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write – </a:t>
            </a:r>
            <a:r>
              <a:rPr lang="en-US" u="sng" dirty="0" smtClean="0"/>
              <a:t>BRAINSTORM</a:t>
            </a:r>
            <a:r>
              <a:rPr lang="en-US" dirty="0" smtClean="0"/>
              <a:t>!!!!!!!!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Don’t care how amazing you think you are. If you haven’t brainstormed to organize your thoughts, your paper will reflect that disorganization and lack of focus.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506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3855"/>
            <a:ext cx="3200400" cy="6691745"/>
          </a:xfrm>
        </p:spPr>
        <p:txBody>
          <a:bodyPr/>
          <a:lstStyle/>
          <a:p>
            <a:r>
              <a:rPr lang="en-US" dirty="0" smtClean="0"/>
              <a:t>Crazy Brain –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Brainstorm </a:t>
            </a:r>
            <a:br>
              <a:rPr lang="en-US" dirty="0" smtClean="0"/>
            </a:br>
            <a:r>
              <a:rPr lang="en-US" dirty="0" smtClean="0"/>
              <a:t>Web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213" y="0"/>
            <a:ext cx="5919787" cy="6705600"/>
          </a:xfrm>
        </p:spPr>
      </p:pic>
      <p:sp>
        <p:nvSpPr>
          <p:cNvPr id="7" name="Rectangle 6"/>
          <p:cNvSpPr/>
          <p:nvPr/>
        </p:nvSpPr>
        <p:spPr>
          <a:xfrm>
            <a:off x="6558031" y="1351002"/>
            <a:ext cx="6190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29200" y="1600200"/>
            <a:ext cx="524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81911" y="3359727"/>
            <a:ext cx="6190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51105" y="3276599"/>
            <a:ext cx="3830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2093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228600"/>
            <a:ext cx="2396836" cy="1456267"/>
          </a:xfrm>
        </p:spPr>
        <p:txBody>
          <a:bodyPr/>
          <a:lstStyle/>
          <a:p>
            <a:r>
              <a:rPr lang="en-US" dirty="0" smtClean="0"/>
              <a:t>Outline 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94614" cy="6975794"/>
          </a:xfrm>
        </p:spPr>
      </p:pic>
      <p:sp>
        <p:nvSpPr>
          <p:cNvPr id="5" name="TextBox 4"/>
          <p:cNvSpPr txBox="1"/>
          <p:nvPr/>
        </p:nvSpPr>
        <p:spPr>
          <a:xfrm>
            <a:off x="5867400" y="2133600"/>
            <a:ext cx="2819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 Box</a:t>
            </a:r>
          </a:p>
          <a:p>
            <a:r>
              <a:rPr lang="en-US" dirty="0" smtClean="0"/>
              <a:t>Thesis Box</a:t>
            </a:r>
          </a:p>
          <a:p>
            <a:r>
              <a:rPr lang="en-US" dirty="0" smtClean="0"/>
              <a:t>3 Body Paragraph Boxes</a:t>
            </a:r>
          </a:p>
          <a:p>
            <a:r>
              <a:rPr lang="en-US" dirty="0" smtClean="0"/>
              <a:t>Conclusion Box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Simple. Easy.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116568"/>
            <a:ext cx="1556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Introduction: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133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754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Body P. 1      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67345" y="2754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Body P. 2      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35926" y="272497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Body P. 3      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5410200"/>
            <a:ext cx="1499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Conclusion: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6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04800"/>
            <a:ext cx="32766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Cheeseburger Paragraph Method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Paragraph Topic: 3 details</a:t>
            </a:r>
            <a:br>
              <a:rPr lang="en-US" sz="2000" dirty="0" smtClean="0"/>
            </a:br>
            <a:r>
              <a:rPr lang="en-US" sz="2000" dirty="0" smtClean="0"/>
              <a:t>Closing/Transition Sentence</a:t>
            </a: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32508"/>
            <a:ext cx="5024628" cy="6525491"/>
          </a:xfrm>
        </p:spPr>
      </p:pic>
    </p:spTree>
    <p:extLst>
      <p:ext uri="{BB962C8B-B14F-4D97-AF65-F5344CB8AC3E}">
        <p14:creationId xmlns:p14="http://schemas.microsoft.com/office/powerpoint/2010/main" val="217906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17" r="3161" b="17259"/>
          <a:stretch/>
        </p:blipFill>
        <p:spPr>
          <a:xfrm>
            <a:off x="966440" y="762000"/>
            <a:ext cx="7170785" cy="5943600"/>
          </a:xfrm>
        </p:spPr>
      </p:pic>
      <p:sp>
        <p:nvSpPr>
          <p:cNvPr id="7" name="TextBox 6"/>
          <p:cNvSpPr txBox="1"/>
          <p:nvPr/>
        </p:nvSpPr>
        <p:spPr>
          <a:xfrm>
            <a:off x="2057400" y="0"/>
            <a:ext cx="4988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TRADITIONAL OUTLINE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53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Main Idea </a:t>
            </a:r>
            <a:r>
              <a:rPr 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: ____________________________________________________________________________________	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*Supporting 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Point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* QUOTE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* EXPLAIN QUOTE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Transition Sentence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:______________________________________________________________________________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Main </a:t>
            </a:r>
            <a:r>
              <a:rPr lang="en-US" sz="20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Idea </a:t>
            </a:r>
            <a:r>
              <a:rPr 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: _____________________________________________________________________________________ 	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*Supporting 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Point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*QUOTE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		* EXPLAIN QUOTE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Transition 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Sentence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:_________________________________________________________________________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Main </a:t>
            </a:r>
            <a:r>
              <a:rPr lang="en-US" sz="20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Idea </a:t>
            </a:r>
            <a:r>
              <a:rPr 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3: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____________________________________________________________________________________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*Supporting Point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		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*QUOTE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		* EXPLAIN QUOTE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Transition Sentence:______________________________________________________________________________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33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590" y="0"/>
            <a:ext cx="9189177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119" y="4343400"/>
            <a:ext cx="1447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COUNTERCLAIM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3358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7772400" cy="1456267"/>
          </a:xfrm>
        </p:spPr>
        <p:txBody>
          <a:bodyPr>
            <a:normAutofit/>
          </a:bodyPr>
          <a:lstStyle/>
          <a:p>
            <a:pPr algn="ctr"/>
            <a:r>
              <a:rPr lang="en-US" sz="3600" cap="none" dirty="0" smtClean="0"/>
              <a:t>Basic Formula Outline</a:t>
            </a:r>
            <a:endParaRPr lang="en-US" sz="3600" cap="none" dirty="0"/>
          </a:p>
        </p:txBody>
      </p:sp>
    </p:spTree>
    <p:extLst>
      <p:ext uri="{BB962C8B-B14F-4D97-AF65-F5344CB8AC3E}">
        <p14:creationId xmlns:p14="http://schemas.microsoft.com/office/powerpoint/2010/main" val="82877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799"/>
            <a:ext cx="7696200" cy="1761069"/>
          </a:xfrm>
        </p:spPr>
        <p:txBody>
          <a:bodyPr/>
          <a:lstStyle/>
          <a:p>
            <a:r>
              <a:rPr lang="en-US" b="1" u="sng" dirty="0" smtClean="0"/>
              <a:t>Introduction:</a:t>
            </a:r>
            <a:br>
              <a:rPr lang="en-US" b="1" u="sng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The first sentence should be the GRABBER!!!! Sounds/figurative language/Something to grab the reader’s attention!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3200" dirty="0"/>
              <a:t>The thesis or focus statement should be the last sentence </a:t>
            </a:r>
            <a:r>
              <a:rPr lang="en-US" sz="3200" dirty="0" smtClean="0"/>
              <a:t>(or close to the last) in </a:t>
            </a:r>
            <a:r>
              <a:rPr lang="en-US" sz="3200" dirty="0"/>
              <a:t>your </a:t>
            </a:r>
            <a:r>
              <a:rPr lang="en-US" sz="3200" dirty="0" smtClean="0"/>
              <a:t>introduction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3200" dirty="0" smtClean="0"/>
              <a:t>Three main ideas that are a MILE APART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3200" dirty="0" smtClean="0"/>
              <a:t>If it is argumentative, you must address your audience &amp; provide a call to action.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799"/>
            <a:ext cx="7696200" cy="1761069"/>
          </a:xfrm>
        </p:spPr>
        <p:txBody>
          <a:bodyPr>
            <a:noAutofit/>
          </a:bodyPr>
          <a:lstStyle/>
          <a:p>
            <a:pPr lvl="0" algn="ctr"/>
            <a:r>
              <a:rPr lang="en-US" sz="4000" b="1" u="sng" cap="none" dirty="0" smtClean="0"/>
              <a:t>Body Paragraphs-</a:t>
            </a:r>
            <a:br>
              <a:rPr lang="en-US" sz="4000" b="1" u="sng" cap="none" dirty="0" smtClean="0"/>
            </a:br>
            <a:r>
              <a:rPr lang="en-US" sz="4000" b="1" u="sng" cap="none" dirty="0" smtClean="0"/>
              <a:t> Main Ideas</a:t>
            </a:r>
            <a:r>
              <a:rPr lang="en-US" sz="4000" cap="none" dirty="0" smtClean="0"/>
              <a:t/>
            </a:r>
            <a:br>
              <a:rPr lang="en-US" sz="4000" cap="none" dirty="0" smtClean="0"/>
            </a:br>
            <a:r>
              <a:rPr lang="en-US" sz="4000" cap="none" dirty="0" smtClean="0"/>
              <a:t/>
            </a:r>
            <a:br>
              <a:rPr lang="en-US" sz="4000" cap="none" dirty="0" smtClean="0"/>
            </a:br>
            <a:endParaRPr lang="en-US" sz="40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* Begin with main idea sentence</a:t>
            </a:r>
            <a:endParaRPr lang="en-US" sz="3200" dirty="0" smtClean="0"/>
          </a:p>
          <a:p>
            <a:r>
              <a:rPr lang="en-US" sz="3200" b="1" dirty="0" smtClean="0"/>
              <a:t>Explain what you mean</a:t>
            </a:r>
            <a:endParaRPr lang="en-US" sz="3200" dirty="0" smtClean="0"/>
          </a:p>
          <a:p>
            <a:r>
              <a:rPr lang="en-US" sz="3200" b="1" dirty="0" smtClean="0"/>
              <a:t>Text Evidence</a:t>
            </a:r>
            <a:endParaRPr lang="en-US" sz="3200" dirty="0" smtClean="0"/>
          </a:p>
          <a:p>
            <a:r>
              <a:rPr lang="en-US" sz="3200" b="1" dirty="0" smtClean="0"/>
              <a:t>Explain your quote &amp; how it proves your main idea.</a:t>
            </a:r>
          </a:p>
          <a:p>
            <a:r>
              <a:rPr lang="en-US" sz="3200" b="1" dirty="0" smtClean="0"/>
              <a:t>Transition to next paragraph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787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133600"/>
            <a:ext cx="88392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u="sng" cap="none" dirty="0">
                <a:latin typeface="Andalus" panose="02020603050405020304" pitchFamily="18" charset="-78"/>
                <a:cs typeface="Andalus" panose="02020603050405020304" pitchFamily="18" charset="-78"/>
              </a:rPr>
              <a:t>F</a:t>
            </a:r>
            <a:r>
              <a:rPr lang="en-US" sz="6000" u="sng" cap="none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ocus</a:t>
            </a:r>
            <a:r>
              <a:rPr lang="en-US" sz="3600" u="sng" cap="none" dirty="0" smtClean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3600" u="sng" cap="none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30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799"/>
            <a:ext cx="7696200" cy="176106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+mn-lt"/>
              </a:rPr>
              <a:t>Conclusion Paragraph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6388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Hint: must be longer than one sentence</a:t>
            </a:r>
          </a:p>
          <a:p>
            <a:endParaRPr lang="en-US" sz="300" dirty="0" smtClean="0"/>
          </a:p>
          <a:p>
            <a:r>
              <a:rPr lang="en-US" sz="3200" b="1" dirty="0" smtClean="0"/>
              <a:t>Restate your thesis reminding your audience of your main ideas</a:t>
            </a:r>
          </a:p>
          <a:p>
            <a:r>
              <a:rPr lang="en-US" sz="3200" b="1" dirty="0" smtClean="0"/>
              <a:t>Circle back to words or phrases in your introduction</a:t>
            </a:r>
          </a:p>
          <a:p>
            <a:pPr marL="0" indent="0">
              <a:buNone/>
            </a:pPr>
            <a:endParaRPr lang="en-US" sz="300" dirty="0" smtClean="0"/>
          </a:p>
          <a:p>
            <a:r>
              <a:rPr lang="en-US" sz="3200" b="1" dirty="0" smtClean="0"/>
              <a:t>Creative closings work!</a:t>
            </a:r>
          </a:p>
          <a:p>
            <a:pPr marL="0" indent="0">
              <a:buNone/>
            </a:pPr>
            <a:endParaRPr lang="en-US" sz="300" dirty="0" smtClean="0"/>
          </a:p>
          <a:p>
            <a:pPr>
              <a:buNone/>
            </a:pPr>
            <a:r>
              <a:rPr lang="en-US" sz="3200" b="1" dirty="0" smtClean="0"/>
              <a:t> (If it’s Argumentative, you must have a refutation (counterclaim)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01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keleton.jpg"/>
          <p:cNvPicPr>
            <a:picLocks noChangeAspect="1"/>
          </p:cNvPicPr>
          <p:nvPr/>
        </p:nvPicPr>
        <p:blipFill>
          <a:blip r:embed="rId2" cstate="print">
            <a:biLevel thresh="50000"/>
          </a:blip>
          <a:stretch>
            <a:fillRect/>
          </a:stretch>
        </p:blipFill>
        <p:spPr>
          <a:xfrm rot="20245170">
            <a:off x="2888985" y="2296560"/>
            <a:ext cx="2446345" cy="402598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3047999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smtClean="0"/>
              <a:t>Check Out the Bones of a Exemplary Main Idea Paragraph</a:t>
            </a:r>
            <a:br>
              <a:rPr lang="en-US" b="1" cap="none" dirty="0" smtClean="0"/>
            </a:br>
            <a:r>
              <a:rPr lang="en-US" b="1" cap="none" dirty="0" smtClean="0"/>
              <a:t/>
            </a:r>
            <a:br>
              <a:rPr lang="en-US" b="1" cap="none" dirty="0" smtClean="0"/>
            </a:br>
            <a:r>
              <a:rPr lang="en-US" b="1" cap="none" dirty="0" smtClean="0"/>
              <a:t/>
            </a:r>
            <a:br>
              <a:rPr lang="en-US" b="1" cap="none" dirty="0" smtClean="0"/>
            </a:br>
            <a:endParaRPr lang="en-US" b="1" cap="none" dirty="0"/>
          </a:p>
        </p:txBody>
      </p:sp>
    </p:spTree>
    <p:extLst>
      <p:ext uri="{BB962C8B-B14F-4D97-AF65-F5344CB8AC3E}">
        <p14:creationId xmlns:p14="http://schemas.microsoft.com/office/powerpoint/2010/main" val="321702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1"/>
            <a:ext cx="8382000" cy="1143000"/>
          </a:xfrm>
        </p:spPr>
        <p:txBody>
          <a:bodyPr/>
          <a:lstStyle/>
          <a:p>
            <a:pPr algn="ctr"/>
            <a:r>
              <a:rPr lang="en-US" b="1" u="sng" cap="none" dirty="0" smtClean="0">
                <a:latin typeface="+mn-lt"/>
              </a:rPr>
              <a:t>Anatomy of a Main Idea Paragraph</a:t>
            </a:r>
            <a:endParaRPr lang="en-US" b="1" u="sng" cap="none" dirty="0">
              <a:latin typeface="+mn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57340" y="1296498"/>
            <a:ext cx="7620000" cy="753533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the opening sentence of your paragraph.</a:t>
            </a:r>
          </a:p>
          <a:p>
            <a:pPr algn="ctr"/>
            <a:r>
              <a:rPr lang="en-US" dirty="0" smtClean="0"/>
              <a:t>Make a strong point connected to your essay – Main Idea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85800" y="2355582"/>
            <a:ext cx="7620000" cy="75353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(A) – Answer/Explain your opening sentence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46922" y="4562666"/>
            <a:ext cx="7620000" cy="75353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Explain how the citation relates directly to Main Idea.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20012" y="3459124"/>
            <a:ext cx="7620000" cy="75353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Text Evidence! Show me!  Add a specific example (Citations/Evidence)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62848" y="5791200"/>
            <a:ext cx="7620000" cy="753533"/>
          </a:xfrm>
          <a:prstGeom prst="round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Transition to the next body paragraph and repeat</a:t>
            </a:r>
          </a:p>
        </p:txBody>
      </p:sp>
      <p:sp>
        <p:nvSpPr>
          <p:cNvPr id="12" name="Curved Right Arrow 11"/>
          <p:cNvSpPr/>
          <p:nvPr/>
        </p:nvSpPr>
        <p:spPr>
          <a:xfrm>
            <a:off x="200140" y="2887262"/>
            <a:ext cx="304800" cy="888027"/>
          </a:xfrm>
          <a:prstGeom prst="curved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Curved Right Arrow 12"/>
          <p:cNvSpPr/>
          <p:nvPr/>
        </p:nvSpPr>
        <p:spPr>
          <a:xfrm>
            <a:off x="304800" y="1801055"/>
            <a:ext cx="304800" cy="862463"/>
          </a:xfrm>
          <a:prstGeom prst="curved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Curved Right Arrow 13"/>
          <p:cNvSpPr/>
          <p:nvPr/>
        </p:nvSpPr>
        <p:spPr>
          <a:xfrm>
            <a:off x="304800" y="3999033"/>
            <a:ext cx="304800" cy="854127"/>
          </a:xfrm>
          <a:prstGeom prst="curved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5" name="Curved Right Arrow 14"/>
          <p:cNvSpPr/>
          <p:nvPr/>
        </p:nvSpPr>
        <p:spPr>
          <a:xfrm>
            <a:off x="200140" y="5076904"/>
            <a:ext cx="304800" cy="1019096"/>
          </a:xfrm>
          <a:prstGeom prst="curved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92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799"/>
            <a:ext cx="7696200" cy="176106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+mn-lt"/>
              </a:rPr>
              <a:t>Conclusion Paragraph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82" y="1066800"/>
            <a:ext cx="8229600" cy="52578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Hint: must be longer than one sentence</a:t>
            </a:r>
          </a:p>
          <a:p>
            <a:endParaRPr lang="en-US" sz="300" dirty="0" smtClean="0"/>
          </a:p>
          <a:p>
            <a:r>
              <a:rPr lang="en-US" sz="3200" b="1" dirty="0" smtClean="0"/>
              <a:t>Restate your thesis reminding your audience of your main ideas</a:t>
            </a:r>
          </a:p>
          <a:p>
            <a:r>
              <a:rPr lang="en-US" sz="3200" b="1" dirty="0" smtClean="0"/>
              <a:t>Circle back to words or phrases in your introduction</a:t>
            </a:r>
          </a:p>
          <a:p>
            <a:pPr marL="0" indent="0">
              <a:buNone/>
            </a:pPr>
            <a:endParaRPr lang="en-US" sz="300" dirty="0" smtClean="0"/>
          </a:p>
          <a:p>
            <a:r>
              <a:rPr lang="en-US" sz="3200" b="1" dirty="0" smtClean="0"/>
              <a:t>Creative closings work!</a:t>
            </a:r>
          </a:p>
          <a:p>
            <a:pPr marL="0" indent="0">
              <a:buNone/>
            </a:pPr>
            <a:endParaRPr lang="en-US" sz="300" dirty="0" smtClean="0"/>
          </a:p>
          <a:p>
            <a:pPr>
              <a:buNone/>
            </a:pPr>
            <a:r>
              <a:rPr lang="en-US" sz="3200" b="1" dirty="0" smtClean="0"/>
              <a:t> (If it’s persuasive, you must have a call to action: who, what, when)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245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924800" cy="5638800"/>
          </a:xfrm>
        </p:spPr>
        <p:txBody>
          <a:bodyPr>
            <a:noAutofit/>
          </a:bodyPr>
          <a:lstStyle/>
          <a:p>
            <a:pPr algn="ctr"/>
            <a:r>
              <a:rPr lang="en-US" sz="4800" cap="none" dirty="0" smtClean="0"/>
              <a:t>Support:</a:t>
            </a:r>
            <a:r>
              <a:rPr lang="en-US" sz="4400" cap="none" dirty="0" smtClean="0"/>
              <a:t/>
            </a:r>
            <a:br>
              <a:rPr lang="en-US" sz="4400" cap="none" dirty="0" smtClean="0"/>
            </a:br>
            <a:r>
              <a:rPr lang="en-US" sz="4400" cap="none" dirty="0" smtClean="0"/>
              <a:t>Paragraph Body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800" dirty="0"/>
          </a:p>
        </p:txBody>
      </p:sp>
      <p:sp>
        <p:nvSpPr>
          <p:cNvPr id="3" name="5-Point Star 2"/>
          <p:cNvSpPr/>
          <p:nvPr/>
        </p:nvSpPr>
        <p:spPr>
          <a:xfrm>
            <a:off x="1981200" y="3009900"/>
            <a:ext cx="3810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1981200" y="2362200"/>
            <a:ext cx="3810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3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28800"/>
            <a:ext cx="7772400" cy="1456267"/>
          </a:xfrm>
        </p:spPr>
        <p:txBody>
          <a:bodyPr>
            <a:noAutofit/>
          </a:bodyPr>
          <a:lstStyle/>
          <a:p>
            <a:pPr algn="ctr"/>
            <a:r>
              <a:rPr lang="en-US" sz="4800" u="sng" cap="none" dirty="0" smtClean="0"/>
              <a:t>Support (Elaborating)</a:t>
            </a:r>
            <a:r>
              <a:rPr lang="en-US" sz="4800" u="sng" dirty="0" smtClean="0"/>
              <a:t/>
            </a:r>
            <a:br>
              <a:rPr lang="en-US" sz="4800" u="sng" dirty="0" smtClean="0"/>
            </a:br>
            <a:endParaRPr lang="en-US" sz="4800" u="sng" dirty="0"/>
          </a:p>
        </p:txBody>
      </p:sp>
      <p:sp>
        <p:nvSpPr>
          <p:cNvPr id="3" name="5-Point Star 2"/>
          <p:cNvSpPr/>
          <p:nvPr/>
        </p:nvSpPr>
        <p:spPr>
          <a:xfrm>
            <a:off x="914400" y="2057400"/>
            <a:ext cx="3810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525" y="3048000"/>
            <a:ext cx="8839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Two main forms of support</a:t>
            </a:r>
          </a:p>
          <a:p>
            <a:r>
              <a:rPr lang="en-US" sz="2800" b="1" dirty="0" smtClean="0"/>
              <a:t>* Citations either from – inside the text  or 				    	      - outside research</a:t>
            </a:r>
          </a:p>
          <a:p>
            <a:r>
              <a:rPr lang="en-US" sz="2800" b="1" dirty="0" smtClean="0"/>
              <a:t>* Concrete – Prior knowledge facts ***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03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7772400" cy="838200"/>
          </a:xfrm>
        </p:spPr>
        <p:txBody>
          <a:bodyPr/>
          <a:lstStyle/>
          <a:p>
            <a:pPr algn="ctr"/>
            <a:r>
              <a:rPr lang="en-US" b="1" u="sng" cap="none" dirty="0" smtClean="0"/>
              <a:t>Burden of Proof</a:t>
            </a:r>
            <a:endParaRPr lang="en-US" b="1" u="sng" cap="none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6764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/>
              <a:t>When you want to make a clear point in your   essay:</a:t>
            </a:r>
          </a:p>
          <a:p>
            <a:pPr lvl="3">
              <a:buFont typeface="Arial" pitchFamily="34" charset="0"/>
              <a:buChar char="•"/>
            </a:pPr>
            <a:r>
              <a:rPr lang="en-US" sz="2400" b="1" dirty="0" smtClean="0"/>
              <a:t>Keep it tight</a:t>
            </a:r>
          </a:p>
          <a:p>
            <a:pPr lvl="3">
              <a:buFont typeface="Arial" pitchFamily="34" charset="0"/>
              <a:buChar char="•"/>
            </a:pPr>
            <a:r>
              <a:rPr lang="en-US" sz="2400" b="1" dirty="0" smtClean="0"/>
              <a:t>No straying</a:t>
            </a:r>
          </a:p>
          <a:p>
            <a:pPr lvl="3">
              <a:buFont typeface="Arial" pitchFamily="34" charset="0"/>
              <a:buChar char="•"/>
            </a:pPr>
            <a:r>
              <a:rPr lang="en-US" sz="2400" b="1" dirty="0" smtClean="0"/>
              <a:t>Don’t need to be cute</a:t>
            </a:r>
          </a:p>
          <a:p>
            <a:pPr lvl="3">
              <a:buFont typeface="Arial" pitchFamily="34" charset="0"/>
              <a:buChar char="•"/>
            </a:pPr>
            <a:r>
              <a:rPr lang="en-US" sz="2400" b="1" dirty="0" smtClean="0"/>
              <a:t>Fluffing is not necessary (no false facts)</a:t>
            </a:r>
          </a:p>
          <a:p>
            <a:pPr lvl="3"/>
            <a:endParaRPr lang="en-US" sz="2400" b="1" dirty="0" smtClean="0"/>
          </a:p>
          <a:p>
            <a:r>
              <a:rPr lang="en-US" sz="2400" b="1" dirty="0" smtClean="0"/>
              <a:t>2. “Support” doesn’t just mean “stay on topic.”  </a:t>
            </a:r>
          </a:p>
          <a:p>
            <a:r>
              <a:rPr lang="en-US" sz="2400" b="1" dirty="0" smtClean="0"/>
              <a:t>       It means </a:t>
            </a:r>
            <a:r>
              <a:rPr lang="en-US" sz="2400" b="1" i="1" u="sng" dirty="0" smtClean="0"/>
              <a:t>prove</a:t>
            </a:r>
            <a:r>
              <a:rPr lang="en-US" sz="2400" b="1" dirty="0" smtClean="0"/>
              <a:t> the main idea with evidence!</a:t>
            </a:r>
          </a:p>
          <a:p>
            <a:endParaRPr lang="en-US" sz="2400" b="1" dirty="0" smtClean="0"/>
          </a:p>
          <a:p>
            <a:pPr marL="457200" indent="-457200">
              <a:buAutoNum type="arabicPeriod" startAt="3"/>
            </a:pPr>
            <a:r>
              <a:rPr lang="en-US" sz="2400" b="1" dirty="0" smtClean="0"/>
              <a:t>Writer MUST know the MAIN IDEA!!</a:t>
            </a:r>
          </a:p>
          <a:p>
            <a:pPr marL="457200" indent="-457200"/>
            <a:endParaRPr lang="en-US" sz="2400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7391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1456267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cap="none" dirty="0" smtClean="0"/>
              <a:t>Precise Diction (Word Choice)</a:t>
            </a:r>
            <a:endParaRPr lang="en-US" sz="3600" b="1" u="sng" cap="none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828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Really, when is the color blue JUST BLUE? 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</a:t>
            </a:r>
            <a:r>
              <a:rPr lang="en-US" sz="2400" dirty="0" smtClean="0"/>
              <a:t>Kagan – Round Robin all the different colors of BLUE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5052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blue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4876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turquoise blue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42672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crystal-ice translucent blue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33528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stone washed denim blue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5945832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midnight navy blue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388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electric cobalt blue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5715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Cry me a river blue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4648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Innocent baby blue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609600"/>
            <a:ext cx="8991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	Precise Word Choice and Specificity</a:t>
            </a:r>
          </a:p>
          <a:p>
            <a:r>
              <a:rPr lang="en-US" dirty="0" smtClean="0"/>
              <a:t> </a:t>
            </a:r>
          </a:p>
          <a:p>
            <a:r>
              <a:rPr lang="en-US" sz="2400" dirty="0" smtClean="0"/>
              <a:t>Exercise to prove </a:t>
            </a:r>
            <a:r>
              <a:rPr lang="en-US" sz="2400" i="1" dirty="0" smtClean="0"/>
              <a:t>YUMMY, delicious, amazing, great, thrilling, etc…</a:t>
            </a:r>
          </a:p>
          <a:p>
            <a:endParaRPr lang="en-US" sz="2400" i="1" dirty="0" smtClean="0"/>
          </a:p>
          <a:p>
            <a:r>
              <a:rPr lang="en-US" sz="2400" b="1" i="1" dirty="0" smtClean="0"/>
              <a:t>Briefly describe it </a:t>
            </a:r>
            <a:r>
              <a:rPr lang="en-US" sz="2400" i="1" dirty="0" smtClean="0"/>
              <a:t>(yummy pizza) thick, crispy crust piled high with gooey cheese</a:t>
            </a:r>
          </a:p>
          <a:p>
            <a:endParaRPr lang="en-US" sz="2000" i="1" dirty="0" smtClean="0"/>
          </a:p>
          <a:p>
            <a:r>
              <a:rPr lang="en-US" sz="2400" b="1" i="1" dirty="0" smtClean="0"/>
              <a:t>What do you say? </a:t>
            </a:r>
            <a:r>
              <a:rPr lang="en-US" sz="2400" i="1" dirty="0" smtClean="0"/>
              <a:t>“</a:t>
            </a:r>
            <a:r>
              <a:rPr lang="en-US" sz="2400" i="1" dirty="0" err="1" smtClean="0"/>
              <a:t>Ummmmmm</a:t>
            </a:r>
            <a:r>
              <a:rPr lang="en-US" sz="2400" i="1" dirty="0" smtClean="0"/>
              <a:t>, this is the best pizza ever.  I just can’t get enough!”</a:t>
            </a:r>
          </a:p>
          <a:p>
            <a:endParaRPr lang="en-US" sz="2400" b="1" i="1" dirty="0" smtClean="0"/>
          </a:p>
          <a:p>
            <a:r>
              <a:rPr lang="en-US" sz="2400" b="1" i="1" dirty="0" smtClean="0"/>
              <a:t>What do you do or look like?  </a:t>
            </a:r>
            <a:r>
              <a:rPr lang="en-US" sz="2400" i="1" dirty="0" smtClean="0"/>
              <a:t>Stuffed mouth, smacking lips, rubbing belly</a:t>
            </a:r>
          </a:p>
          <a:p>
            <a:endParaRPr lang="en-US" sz="2400" i="1" dirty="0" smtClean="0"/>
          </a:p>
          <a:p>
            <a:pPr algn="ctr"/>
            <a:r>
              <a:rPr lang="en-US" sz="2400" i="1" dirty="0" smtClean="0">
                <a:solidFill>
                  <a:srgbClr val="FFFF00"/>
                </a:solidFill>
              </a:rPr>
              <a:t>(This lesson is effective for Show Don’t Tell as well)</a:t>
            </a:r>
            <a:endParaRPr lang="en-US" sz="1600" i="1" dirty="0" smtClean="0">
              <a:solidFill>
                <a:srgbClr val="FFFF00"/>
              </a:solidFill>
            </a:endParaRPr>
          </a:p>
          <a:p>
            <a:endParaRPr lang="en-US" sz="2400" i="1" dirty="0" smtClean="0"/>
          </a:p>
          <a:p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045938"/>
              </p:ext>
            </p:extLst>
          </p:nvPr>
        </p:nvGraphicFramePr>
        <p:xfrm>
          <a:off x="457200" y="304800"/>
          <a:ext cx="8077200" cy="5845376"/>
        </p:xfrm>
        <a:graphic>
          <a:graphicData uri="http://schemas.openxmlformats.org/drawingml/2006/table">
            <a:tbl>
              <a:tblPr/>
              <a:tblGrid>
                <a:gridCol w="17615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156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7632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81280" marR="81280" marT="81280" marB="812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65024" marR="65024" marT="32512" marB="32512">
                    <a:lnL>
                      <a:noFill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DEAD WORDS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ALTERNATIVE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a lot, lots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Numerous, heaps, many scores, innumerable, much a great deal, many times, often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also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Too, moreover, besides, as well as, in addition to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awesome, cool, rad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fine, wonderful, marvelous, fantastic, excellent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awful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dreadful, alarming, frightful, terrible, horrid, shocking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but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however, moreover, yet, still, nevertheless, though, although, on the other had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fun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pleasant, pleasurable, amusing, entertaining, jolly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funny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amusing, comical, laughable, jovial, strange, peculiar, unusual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got, get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received, obtained, attained, succeed in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good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excellent, exceptional, fine, marvelous, splendid, superb, wonderful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great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wonderful, outstanding, marvelous, fantastic, excellent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guy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man, person, fellow, boy, individual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have to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need to, must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kid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child, boy, girl, youngster, youth, teen, teenager, adolescent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like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such as, similar to, similarly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mad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</a:rPr>
                        <a:t>angry, frustrated, furious, incensed, enraged, irate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228600"/>
            <a:ext cx="80772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Dead Words – </a:t>
            </a:r>
            <a:r>
              <a:rPr lang="en-US" sz="2000" dirty="0" smtClean="0">
                <a:solidFill>
                  <a:schemeClr val="bg1"/>
                </a:solidFill>
              </a:rPr>
              <a:t>They are Dull, Dull, Dull Just Don’t Use Them!!!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36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3600" b="1" u="sng" cap="none" dirty="0" smtClean="0">
                <a:latin typeface="+mn-lt"/>
                <a:cs typeface="Andalus" panose="02020603050405020304" pitchFamily="18" charset="-78"/>
              </a:rPr>
              <a:t>The Prompt</a:t>
            </a:r>
            <a:br>
              <a:rPr lang="en-US" sz="3600" b="1" u="sng" cap="none" dirty="0" smtClean="0">
                <a:latin typeface="+mn-lt"/>
                <a:cs typeface="Andalus" panose="02020603050405020304" pitchFamily="18" charset="-78"/>
              </a:rPr>
            </a:br>
            <a:r>
              <a:rPr lang="en-US" sz="3600" b="1" u="sng" cap="none" dirty="0">
                <a:latin typeface="+mn-lt"/>
                <a:cs typeface="Andalus" panose="02020603050405020304" pitchFamily="18" charset="-78"/>
              </a:rPr>
              <a:t/>
            </a:r>
            <a:br>
              <a:rPr lang="en-US" sz="3600" b="1" u="sng" cap="none" dirty="0">
                <a:latin typeface="+mn-lt"/>
                <a:cs typeface="Andalus" panose="02020603050405020304" pitchFamily="18" charset="-78"/>
              </a:rPr>
            </a:br>
            <a:r>
              <a:rPr lang="en-US" sz="3600" b="1" u="sng" cap="none" dirty="0" smtClean="0">
                <a:cs typeface="Andalus" panose="02020603050405020304" pitchFamily="18" charset="-78"/>
              </a:rPr>
              <a:t>Argumentative:</a:t>
            </a:r>
            <a:r>
              <a:rPr lang="en-US" sz="3600" b="1" u="sng" cap="none" dirty="0" smtClean="0">
                <a:latin typeface="+mn-lt"/>
                <a:cs typeface="Andalus" panose="02020603050405020304" pitchFamily="18" charset="-78"/>
              </a:rPr>
              <a:t/>
            </a:r>
            <a:br>
              <a:rPr lang="en-US" sz="3600" b="1" u="sng" cap="none" dirty="0" smtClean="0">
                <a:latin typeface="+mn-lt"/>
                <a:cs typeface="Andalus" panose="02020603050405020304" pitchFamily="18" charset="-78"/>
              </a:rPr>
            </a:br>
            <a:r>
              <a:rPr lang="en-US" sz="3600" b="1" i="1" cap="none" dirty="0" smtClean="0">
                <a:cs typeface="Andalus" panose="02020603050405020304" pitchFamily="18" charset="-78"/>
              </a:rPr>
              <a:t>Convince (or asks you to pick a side)</a:t>
            </a:r>
            <a:r>
              <a:rPr lang="en-US" sz="3600" cap="none" dirty="0" smtClean="0">
                <a:cs typeface="Andalus" panose="02020603050405020304" pitchFamily="18" charset="-78"/>
              </a:rPr>
              <a:t> </a:t>
            </a:r>
            <a:r>
              <a:rPr lang="en-US" sz="2700" cap="none" dirty="0" smtClean="0">
                <a:cs typeface="Andalus" panose="02020603050405020304" pitchFamily="18" charset="-78"/>
              </a:rPr>
              <a:t>(requires REFUTATION</a:t>
            </a:r>
            <a:r>
              <a:rPr lang="en-US" sz="3600" cap="none" dirty="0" smtClean="0">
                <a:cs typeface="Andalus" panose="02020603050405020304" pitchFamily="18" charset="-78"/>
              </a:rPr>
              <a:t>) - POSITION</a:t>
            </a:r>
            <a:br>
              <a:rPr lang="en-US" sz="3600" cap="none" dirty="0" smtClean="0">
                <a:cs typeface="Andalus" panose="02020603050405020304" pitchFamily="18" charset="-78"/>
              </a:rPr>
            </a:br>
            <a:r>
              <a:rPr lang="en-US" sz="3600" cap="none" dirty="0">
                <a:cs typeface="Andalus" panose="02020603050405020304" pitchFamily="18" charset="-78"/>
              </a:rPr>
              <a:t/>
            </a:r>
            <a:br>
              <a:rPr lang="en-US" sz="3600" cap="none" dirty="0">
                <a:cs typeface="Andalus" panose="02020603050405020304" pitchFamily="18" charset="-78"/>
              </a:rPr>
            </a:br>
            <a:r>
              <a:rPr lang="en-US" sz="4000" b="1" u="sng" cap="none" dirty="0">
                <a:cs typeface="Andalus" panose="02020603050405020304" pitchFamily="18" charset="-78"/>
              </a:rPr>
              <a:t>Explanatory</a:t>
            </a:r>
            <a:r>
              <a:rPr lang="en-US" sz="3600" cap="none" dirty="0">
                <a:cs typeface="Andalus" panose="02020603050405020304" pitchFamily="18" charset="-78"/>
              </a:rPr>
              <a:t/>
            </a:r>
            <a:br>
              <a:rPr lang="en-US" sz="3600" cap="none" dirty="0">
                <a:cs typeface="Andalus" panose="02020603050405020304" pitchFamily="18" charset="-78"/>
              </a:rPr>
            </a:br>
            <a:r>
              <a:rPr lang="en-US" sz="3600" b="1" i="1" cap="none" dirty="0" smtClean="0">
                <a:cs typeface="Andalus" panose="02020603050405020304" pitchFamily="18" charset="-78"/>
              </a:rPr>
              <a:t>Explain/Inform</a:t>
            </a:r>
            <a:r>
              <a:rPr lang="en-US" sz="3600" cap="none" dirty="0" smtClean="0">
                <a:cs typeface="Andalus" panose="02020603050405020304" pitchFamily="18" charset="-78"/>
              </a:rPr>
              <a:t> </a:t>
            </a:r>
            <a:r>
              <a:rPr lang="en-US" sz="3600" cap="none" dirty="0">
                <a:cs typeface="Andalus" panose="02020603050405020304" pitchFamily="18" charset="-78"/>
              </a:rPr>
              <a:t>= </a:t>
            </a:r>
            <a:r>
              <a:rPr lang="en-US" sz="3600" cap="none" dirty="0" smtClean="0">
                <a:cs typeface="Andalus" panose="02020603050405020304" pitchFamily="18" charset="-78"/>
              </a:rPr>
              <a:t> NO POSITION</a:t>
            </a:r>
            <a:br>
              <a:rPr lang="en-US" sz="3600" cap="none" dirty="0" smtClean="0">
                <a:cs typeface="Andalus" panose="02020603050405020304" pitchFamily="18" charset="-78"/>
              </a:rPr>
            </a:br>
            <a:r>
              <a:rPr lang="en-US" sz="3600" cap="none" dirty="0">
                <a:cs typeface="Andalus" panose="02020603050405020304" pitchFamily="18" charset="-78"/>
              </a:rPr>
              <a:t/>
            </a:r>
            <a:br>
              <a:rPr lang="en-US" sz="3600" cap="none" dirty="0">
                <a:cs typeface="Andalus" panose="02020603050405020304" pitchFamily="18" charset="-78"/>
              </a:rPr>
            </a:br>
            <a:r>
              <a:rPr lang="en-US" sz="3600" cap="none" dirty="0" smtClean="0">
                <a:latin typeface="+mn-lt"/>
                <a:cs typeface="Andalus" panose="02020603050405020304" pitchFamily="18" charset="-78"/>
              </a:rPr>
              <a:t/>
            </a:r>
            <a:br>
              <a:rPr lang="en-US" sz="3600" cap="none" dirty="0" smtClean="0">
                <a:latin typeface="+mn-lt"/>
                <a:cs typeface="Andalus" panose="02020603050405020304" pitchFamily="18" charset="-78"/>
              </a:rPr>
            </a:br>
            <a:r>
              <a:rPr lang="en-US" sz="3600" cap="none" dirty="0" smtClean="0">
                <a:latin typeface="+mn-lt"/>
                <a:cs typeface="Andalus" panose="02020603050405020304" pitchFamily="18" charset="-78"/>
              </a:rPr>
              <a:t>If they </a:t>
            </a:r>
            <a:r>
              <a:rPr lang="en-US" sz="3600" cap="none" dirty="0">
                <a:latin typeface="+mn-lt"/>
                <a:cs typeface="Andalus" panose="02020603050405020304" pitchFamily="18" charset="-78"/>
              </a:rPr>
              <a:t>a</a:t>
            </a:r>
            <a:r>
              <a:rPr lang="en-US" sz="3600" cap="none" dirty="0" smtClean="0">
                <a:latin typeface="+mn-lt"/>
                <a:cs typeface="Andalus" panose="02020603050405020304" pitchFamily="18" charset="-78"/>
              </a:rPr>
              <a:t>sk </a:t>
            </a:r>
            <a:r>
              <a:rPr lang="en-US" sz="3600" cap="none" dirty="0">
                <a:latin typeface="+mn-lt"/>
                <a:cs typeface="Andalus" panose="02020603050405020304" pitchFamily="18" charset="-78"/>
              </a:rPr>
              <a:t>y</a:t>
            </a:r>
            <a:r>
              <a:rPr lang="en-US" sz="3600" cap="none" dirty="0" smtClean="0">
                <a:latin typeface="+mn-lt"/>
                <a:cs typeface="Andalus" panose="02020603050405020304" pitchFamily="18" charset="-78"/>
              </a:rPr>
              <a:t>ou </a:t>
            </a:r>
            <a:r>
              <a:rPr lang="en-US" sz="4000" b="1" i="1" cap="none" dirty="0" smtClean="0">
                <a:latin typeface="+mn-lt"/>
                <a:cs typeface="Andalus" panose="02020603050405020304" pitchFamily="18" charset="-78"/>
              </a:rPr>
              <a:t>Why</a:t>
            </a:r>
            <a:r>
              <a:rPr lang="en-US" sz="4000" cap="none" dirty="0" smtClean="0">
                <a:latin typeface="+mn-lt"/>
                <a:cs typeface="Andalus" panose="02020603050405020304" pitchFamily="18" charset="-78"/>
              </a:rPr>
              <a:t> </a:t>
            </a:r>
            <a:r>
              <a:rPr lang="en-US" sz="3600" cap="none" dirty="0" smtClean="0">
                <a:latin typeface="+mn-lt"/>
                <a:cs typeface="Andalus" panose="02020603050405020304" pitchFamily="18" charset="-78"/>
              </a:rPr>
              <a:t>– Give </a:t>
            </a:r>
            <a:r>
              <a:rPr lang="en-US" sz="3600" cap="none" dirty="0">
                <a:latin typeface="+mn-lt"/>
                <a:cs typeface="Andalus" panose="02020603050405020304" pitchFamily="18" charset="-78"/>
              </a:rPr>
              <a:t>t</a:t>
            </a:r>
            <a:r>
              <a:rPr lang="en-US" sz="3600" cap="none" dirty="0" smtClean="0">
                <a:latin typeface="+mn-lt"/>
                <a:cs typeface="Andalus" panose="02020603050405020304" pitchFamily="18" charset="-78"/>
              </a:rPr>
              <a:t>hem </a:t>
            </a:r>
            <a:r>
              <a:rPr lang="en-US" sz="3600" u="sng" cap="none" dirty="0">
                <a:latin typeface="+mn-lt"/>
                <a:cs typeface="Andalus" panose="02020603050405020304" pitchFamily="18" charset="-78"/>
              </a:rPr>
              <a:t>r</a:t>
            </a:r>
            <a:r>
              <a:rPr lang="en-US" sz="3600" u="sng" cap="none" dirty="0" smtClean="0">
                <a:latin typeface="+mn-lt"/>
                <a:cs typeface="Andalus" panose="02020603050405020304" pitchFamily="18" charset="-78"/>
              </a:rPr>
              <a:t>easons</a:t>
            </a:r>
            <a:r>
              <a:rPr lang="en-US" sz="3600" cap="none" dirty="0" smtClean="0">
                <a:latin typeface="+mn-lt"/>
                <a:cs typeface="Andalus" panose="02020603050405020304" pitchFamily="18" charset="-78"/>
              </a:rPr>
              <a:t/>
            </a:r>
            <a:br>
              <a:rPr lang="en-US" sz="3600" cap="none" dirty="0" smtClean="0">
                <a:latin typeface="+mn-lt"/>
                <a:cs typeface="Andalus" panose="02020603050405020304" pitchFamily="18" charset="-78"/>
              </a:rPr>
            </a:br>
            <a:endParaRPr lang="en-US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129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491065"/>
              </p:ext>
            </p:extLst>
          </p:nvPr>
        </p:nvGraphicFramePr>
        <p:xfrm>
          <a:off x="381000" y="990600"/>
          <a:ext cx="8382000" cy="3169916"/>
        </p:xfrm>
        <a:graphic>
          <a:graphicData uri="http://schemas.openxmlformats.org/drawingml/2006/table">
            <a:tbl>
              <a:tblPr/>
              <a:tblGrid>
                <a:gridCol w="12074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745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7632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81280" marR="81280" marT="81280" marB="812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65024" marR="65024" marT="32512" marB="32512">
                    <a:lnL>
                      <a:noFill/>
                    </a:lnL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</a:rPr>
                        <a:t>nice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</a:rPr>
                        <a:t>pleasant, charming, fascinating, captivating, delightful, pleasurable, pleasing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</a:rPr>
                        <a:t>pretty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</a:rPr>
                        <a:t>attractive, comely, beautiful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</a:rPr>
                        <a:t>scared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</a:rPr>
                        <a:t>afraid, fearful, terrified, frightened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</a:rPr>
                        <a:t>so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</a:rPr>
                        <a:t>this, according, therefore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</a:rPr>
                        <a:t>then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</a:rPr>
                        <a:t>first, second, next, later, finally, afterwards, meanwhile, soon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</a:rPr>
                        <a:t>very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</a:rPr>
                        <a:t>extremely, exceedingly, fantastically, unusually, incredibly, intensely, truly, fully, especially, shockingly, bitterly, immeasurable, infinitely, severely, surely, mightily, powerfully, chiefly</a:t>
                      </a:r>
                    </a:p>
                  </a:txBody>
                  <a:tcPr marL="48768" marR="48768" marT="27093" marB="270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1143000"/>
            <a:ext cx="2344553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And the List Goes on!!!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924800" cy="5638800"/>
          </a:xfrm>
        </p:spPr>
        <p:txBody>
          <a:bodyPr>
            <a:noAutofit/>
          </a:bodyPr>
          <a:lstStyle/>
          <a:p>
            <a:pPr algn="ctr"/>
            <a:r>
              <a:rPr lang="en-US" sz="4800" cap="none" dirty="0" smtClean="0"/>
              <a:t>Support:</a:t>
            </a:r>
            <a:r>
              <a:rPr lang="en-US" sz="4400" cap="none" dirty="0" smtClean="0"/>
              <a:t/>
            </a:r>
            <a:br>
              <a:rPr lang="en-US" sz="4400" cap="none" dirty="0" smtClean="0"/>
            </a:br>
            <a:r>
              <a:rPr lang="en-US" sz="4400" cap="none" dirty="0" smtClean="0"/>
              <a:t>Sentence Variety</a:t>
            </a:r>
            <a:br>
              <a:rPr lang="en-US" sz="4400" cap="none" dirty="0" smtClean="0"/>
            </a:br>
            <a:r>
              <a:rPr lang="en-US" sz="4400" cap="none" dirty="0" smtClean="0"/>
              <a:t>Precise Diction (Word Choice)</a:t>
            </a:r>
            <a:br>
              <a:rPr lang="en-US" sz="4400" cap="none" dirty="0" smtClean="0"/>
            </a:br>
            <a:r>
              <a:rPr lang="en-US" sz="4400" cap="none" dirty="0" smtClean="0"/>
              <a:t>Introductions and Conclusion</a:t>
            </a:r>
            <a:br>
              <a:rPr lang="en-US" sz="4400" cap="none" dirty="0" smtClean="0"/>
            </a:br>
            <a:r>
              <a:rPr lang="en-US" sz="4400" cap="none" dirty="0" smtClean="0"/>
              <a:t>Conventions</a:t>
            </a:r>
            <a:endParaRPr lang="en-US" sz="4800" dirty="0"/>
          </a:p>
        </p:txBody>
      </p:sp>
      <p:sp>
        <p:nvSpPr>
          <p:cNvPr id="3" name="5-Point Star 2"/>
          <p:cNvSpPr/>
          <p:nvPr/>
        </p:nvSpPr>
        <p:spPr>
          <a:xfrm>
            <a:off x="2819400" y="1676400"/>
            <a:ext cx="3810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1981200" y="2362200"/>
            <a:ext cx="3810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221776" y="3009900"/>
            <a:ext cx="3810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42900" y="3733800"/>
            <a:ext cx="3810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1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838200"/>
          </a:xfrm>
        </p:spPr>
        <p:txBody>
          <a:bodyPr>
            <a:noAutofit/>
          </a:bodyPr>
          <a:lstStyle/>
          <a:p>
            <a:pPr algn="ctr"/>
            <a:r>
              <a:rPr lang="en-US" sz="4400" cap="none" dirty="0" smtClean="0"/>
              <a:t/>
            </a:r>
            <a:br>
              <a:rPr lang="en-US" sz="4400" cap="none" dirty="0" smtClean="0"/>
            </a:br>
            <a:r>
              <a:rPr lang="en-US" sz="4400" cap="none" dirty="0"/>
              <a:t/>
            </a:r>
            <a:br>
              <a:rPr lang="en-US" sz="4400" cap="none" dirty="0"/>
            </a:br>
            <a:r>
              <a:rPr lang="en-US" sz="4000" b="1" u="sng" cap="none" dirty="0" smtClean="0"/>
              <a:t>Introductions and Conclusion</a:t>
            </a:r>
            <a:r>
              <a:rPr lang="en-US" sz="4400" cap="none" dirty="0" smtClean="0"/>
              <a:t/>
            </a:r>
            <a:br>
              <a:rPr lang="en-US" sz="4400" cap="none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9144000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Primary function is to clearly state the paper’s focus (introduction) and then strongly restate it (conclusion)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Show students strong examples from literature and from student writing (exemplary papers)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Show students how to come full circle with an idea or detail that is found in the introduction  and then revisited in the conclusion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Model different ways to start and end essays (especially starting with an illustration)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Let students choose how to develop their method based on what will sound natural to them</a:t>
            </a:r>
          </a:p>
          <a:p>
            <a:endParaRPr lang="en-US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75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924800" cy="5638800"/>
          </a:xfrm>
        </p:spPr>
        <p:txBody>
          <a:bodyPr>
            <a:noAutofit/>
          </a:bodyPr>
          <a:lstStyle/>
          <a:p>
            <a:pPr algn="ctr"/>
            <a:r>
              <a:rPr lang="en-US" sz="4800" cap="none" dirty="0" smtClean="0"/>
              <a:t>Support:</a:t>
            </a:r>
            <a:r>
              <a:rPr lang="en-US" sz="4400" cap="none" dirty="0" smtClean="0"/>
              <a:t/>
            </a:r>
            <a:br>
              <a:rPr lang="en-US" sz="4400" cap="none" dirty="0" smtClean="0"/>
            </a:br>
            <a:r>
              <a:rPr lang="en-US" sz="4400" cap="none" dirty="0" smtClean="0"/>
              <a:t>Sentence Variety</a:t>
            </a:r>
            <a:br>
              <a:rPr lang="en-US" sz="4400" cap="none" dirty="0" smtClean="0"/>
            </a:br>
            <a:r>
              <a:rPr lang="en-US" sz="4400" cap="none" dirty="0" smtClean="0"/>
              <a:t>Precise Diction (Word Choice)</a:t>
            </a:r>
            <a:br>
              <a:rPr lang="en-US" sz="4400" cap="none" dirty="0" smtClean="0"/>
            </a:br>
            <a:r>
              <a:rPr lang="en-US" sz="4400" cap="none" dirty="0" smtClean="0"/>
              <a:t>Introductions and Conclusion</a:t>
            </a:r>
            <a:br>
              <a:rPr lang="en-US" sz="4400" cap="none" dirty="0" smtClean="0"/>
            </a:br>
            <a:r>
              <a:rPr lang="en-US" sz="4400" cap="none" dirty="0" smtClean="0"/>
              <a:t>Conventions</a:t>
            </a:r>
            <a:endParaRPr lang="en-US" sz="4800" dirty="0"/>
          </a:p>
        </p:txBody>
      </p:sp>
      <p:sp>
        <p:nvSpPr>
          <p:cNvPr id="3" name="5-Point Star 2"/>
          <p:cNvSpPr/>
          <p:nvPr/>
        </p:nvSpPr>
        <p:spPr>
          <a:xfrm>
            <a:off x="2819400" y="1676400"/>
            <a:ext cx="3810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1981200" y="2362200"/>
            <a:ext cx="3810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221776" y="3009900"/>
            <a:ext cx="3810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42900" y="3733800"/>
            <a:ext cx="3810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2438400" y="4343400"/>
            <a:ext cx="3810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4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7772400" cy="1456267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Conventions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3747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30" y="129151"/>
            <a:ext cx="7772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cap="none" dirty="0" smtClean="0"/>
              <a:t>Conventions</a:t>
            </a:r>
            <a:r>
              <a:rPr lang="en-US" sz="4000" cap="none" dirty="0" smtClean="0"/>
              <a:t/>
            </a:r>
            <a:br>
              <a:rPr lang="en-US" sz="4000" cap="none" dirty="0" smtClean="0"/>
            </a:br>
            <a:endParaRPr lang="en-US" sz="40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36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2865" y="457200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  Spelling</a:t>
            </a:r>
          </a:p>
          <a:p>
            <a:r>
              <a:rPr lang="en-US" dirty="0" smtClean="0"/>
              <a:t>B  Punctuation</a:t>
            </a:r>
          </a:p>
          <a:p>
            <a:r>
              <a:rPr lang="en-US" dirty="0"/>
              <a:t>	</a:t>
            </a:r>
            <a:r>
              <a:rPr lang="en-US" dirty="0" smtClean="0"/>
              <a:t>1.  Commas in the following situations – in a series, dates, addresses, 	beginning and ending quotation marks</a:t>
            </a:r>
          </a:p>
          <a:p>
            <a:r>
              <a:rPr lang="en-US" dirty="0"/>
              <a:t>	</a:t>
            </a:r>
            <a:r>
              <a:rPr lang="en-US" dirty="0" smtClean="0"/>
              <a:t>2.  Commas, semi-colons, and colons</a:t>
            </a:r>
          </a:p>
          <a:p>
            <a:r>
              <a:rPr lang="en-US" dirty="0" smtClean="0"/>
              <a:t>C.  Capitalization</a:t>
            </a:r>
          </a:p>
          <a:p>
            <a:r>
              <a:rPr lang="en-US" dirty="0" smtClean="0"/>
              <a:t>D  Standard English</a:t>
            </a:r>
          </a:p>
          <a:p>
            <a:r>
              <a:rPr lang="en-US" dirty="0"/>
              <a:t>	</a:t>
            </a:r>
            <a:r>
              <a:rPr lang="en-US" dirty="0" smtClean="0"/>
              <a:t>1.  Subject/verb agreement</a:t>
            </a:r>
          </a:p>
          <a:p>
            <a:r>
              <a:rPr lang="en-US" dirty="0"/>
              <a:t>	</a:t>
            </a:r>
            <a:r>
              <a:rPr lang="en-US" dirty="0" smtClean="0"/>
              <a:t>2.  Noun/Pronoun agreement</a:t>
            </a:r>
          </a:p>
          <a:p>
            <a:r>
              <a:rPr lang="en-US" dirty="0"/>
              <a:t>	</a:t>
            </a:r>
            <a:r>
              <a:rPr lang="en-US" dirty="0" smtClean="0"/>
              <a:t>3.  Pronoun case</a:t>
            </a:r>
          </a:p>
          <a:p>
            <a:r>
              <a:rPr lang="en-US" dirty="0"/>
              <a:t>	</a:t>
            </a:r>
            <a:r>
              <a:rPr lang="en-US" dirty="0" smtClean="0"/>
              <a:t>4.  Possessive forms</a:t>
            </a:r>
          </a:p>
          <a:p>
            <a:r>
              <a:rPr lang="en-US" dirty="0"/>
              <a:t>	</a:t>
            </a:r>
            <a:r>
              <a:rPr lang="en-US" dirty="0" smtClean="0"/>
              <a:t>5.  Homonyms</a:t>
            </a:r>
          </a:p>
          <a:p>
            <a:r>
              <a:rPr lang="en-US" dirty="0" smtClean="0"/>
              <a:t>E.  Sentence Structure</a:t>
            </a:r>
          </a:p>
          <a:p>
            <a:r>
              <a:rPr lang="en-US" dirty="0" smtClean="0"/>
              <a:t>Change sentence beginnings:</a:t>
            </a:r>
          </a:p>
          <a:p>
            <a:r>
              <a:rPr lang="en-US" dirty="0"/>
              <a:t>	</a:t>
            </a:r>
            <a:r>
              <a:rPr lang="en-US" dirty="0" smtClean="0"/>
              <a:t>Begin sentences with adverbs or adverb clauses</a:t>
            </a:r>
          </a:p>
          <a:p>
            <a:r>
              <a:rPr lang="en-US" dirty="0"/>
              <a:t>	Begin sentences with </a:t>
            </a:r>
            <a:r>
              <a:rPr lang="en-US" dirty="0" smtClean="0"/>
              <a:t>prepositional phrases</a:t>
            </a:r>
          </a:p>
          <a:p>
            <a:r>
              <a:rPr lang="en-US" dirty="0"/>
              <a:t>	Begin sentences with </a:t>
            </a:r>
            <a:r>
              <a:rPr lang="en-US" dirty="0" smtClean="0"/>
              <a:t>participial phrases</a:t>
            </a:r>
          </a:p>
          <a:p>
            <a:r>
              <a:rPr lang="en-US" dirty="0" smtClean="0"/>
              <a:t>	</a:t>
            </a:r>
            <a:r>
              <a:rPr lang="en-US" dirty="0"/>
              <a:t>Begin sentences with </a:t>
            </a:r>
            <a:r>
              <a:rPr lang="en-US" dirty="0" smtClean="0"/>
              <a:t>infinitive phrases</a:t>
            </a:r>
          </a:p>
          <a:p>
            <a:r>
              <a:rPr lang="en-US" dirty="0" smtClean="0"/>
              <a:t>F.  Combine sentences:</a:t>
            </a:r>
          </a:p>
          <a:p>
            <a:r>
              <a:rPr lang="en-US" dirty="0"/>
              <a:t>	</a:t>
            </a:r>
            <a:r>
              <a:rPr lang="en-US" dirty="0" smtClean="0"/>
              <a:t>Appositives</a:t>
            </a:r>
          </a:p>
          <a:p>
            <a:r>
              <a:rPr lang="en-US" dirty="0"/>
              <a:t>	</a:t>
            </a:r>
            <a:r>
              <a:rPr lang="en-US" dirty="0" smtClean="0"/>
              <a:t>Compound sentences</a:t>
            </a:r>
          </a:p>
          <a:p>
            <a:r>
              <a:rPr lang="en-US" dirty="0"/>
              <a:t>	</a:t>
            </a:r>
            <a:r>
              <a:rPr lang="en-US" dirty="0" smtClean="0"/>
              <a:t>Complex sentences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534400" cy="1456267"/>
          </a:xfrm>
        </p:spPr>
        <p:txBody>
          <a:bodyPr>
            <a:normAutofit/>
          </a:bodyPr>
          <a:lstStyle/>
          <a:p>
            <a:pPr algn="ctr"/>
            <a:r>
              <a:rPr lang="en-US" sz="2400" b="1" u="sng" dirty="0" smtClean="0"/>
              <a:t>4 Basic Elements of Effective Writing</a:t>
            </a:r>
            <a:endParaRPr lang="en-US" sz="24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Focus:</a:t>
            </a:r>
          </a:p>
          <a:p>
            <a:r>
              <a:rPr lang="en-US" sz="2000" dirty="0" smtClean="0"/>
              <a:t>Creates a focus statement</a:t>
            </a:r>
          </a:p>
          <a:p>
            <a:r>
              <a:rPr lang="en-US" sz="2000" dirty="0" smtClean="0"/>
              <a:t>Maintains focus using concrete main ideas</a:t>
            </a:r>
          </a:p>
          <a:p>
            <a:r>
              <a:rPr lang="en-US" sz="2000" dirty="0" smtClean="0"/>
              <a:t>Remains unified throughout; lacks loosely related details</a:t>
            </a:r>
          </a:p>
          <a:p>
            <a:endParaRPr lang="en-US" sz="2000" dirty="0" smtClean="0"/>
          </a:p>
          <a:p>
            <a:r>
              <a:rPr lang="en-US" sz="2000" b="1" u="sng" dirty="0" smtClean="0"/>
              <a:t>Organization:</a:t>
            </a:r>
          </a:p>
          <a:p>
            <a:r>
              <a:rPr lang="en-US" sz="2000" dirty="0" smtClean="0"/>
              <a:t>Is structured; organized around a pattern</a:t>
            </a:r>
          </a:p>
          <a:p>
            <a:r>
              <a:rPr lang="en-US" sz="2000" dirty="0" smtClean="0"/>
              <a:t>Arranges ideas logically</a:t>
            </a:r>
          </a:p>
          <a:p>
            <a:r>
              <a:rPr lang="en-US" sz="2000" dirty="0" smtClean="0"/>
              <a:t>Uses transitional devices effectively, both between and within paragraphs</a:t>
            </a:r>
          </a:p>
          <a:p>
            <a:endParaRPr lang="en-US" sz="2000" dirty="0" smtClean="0"/>
          </a:p>
          <a:p>
            <a:r>
              <a:rPr lang="en-US" sz="2000" b="1" u="sng" dirty="0" smtClean="0"/>
              <a:t>Support:</a:t>
            </a:r>
          </a:p>
          <a:p>
            <a:r>
              <a:rPr lang="en-US" sz="2000" dirty="0" smtClean="0"/>
              <a:t>Proves and illustrates main points with anecdotes, examples, facts</a:t>
            </a:r>
          </a:p>
          <a:p>
            <a:r>
              <a:rPr lang="en-US" sz="2000" dirty="0" smtClean="0"/>
              <a:t>Uses mature, precise word choice, especially accurate verbs and specific nouns</a:t>
            </a:r>
          </a:p>
          <a:p>
            <a:endParaRPr lang="en-US" sz="2000" dirty="0" smtClean="0"/>
          </a:p>
          <a:p>
            <a:r>
              <a:rPr lang="en-US" sz="2000" b="1" u="sng" dirty="0" smtClean="0"/>
              <a:t>Conventions:</a:t>
            </a:r>
          </a:p>
          <a:p>
            <a:r>
              <a:rPr lang="en-US" sz="2000" dirty="0" smtClean="0"/>
              <a:t>Uses a variety of sentence structures</a:t>
            </a:r>
          </a:p>
          <a:p>
            <a:r>
              <a:rPr lang="en-US" sz="2000" dirty="0" smtClean="0"/>
              <a:t>Is relatively free of mechanical and spelling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219200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Reading the Prompt</a:t>
            </a:r>
            <a:endParaRPr lang="en-US" sz="6000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57600"/>
            <a:ext cx="9144000" cy="17526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Understanding how </a:t>
            </a:r>
          </a:p>
          <a:p>
            <a:pPr algn="ctr"/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to dissect it.</a:t>
            </a:r>
            <a:endParaRPr lang="en-US" sz="4800" b="1" dirty="0">
              <a:solidFill>
                <a:schemeClr val="tx1">
                  <a:lumMod val="65000"/>
                  <a:lumOff val="3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1"/>
            <a:ext cx="8763000" cy="1456267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What is a prompt?</a:t>
            </a:r>
            <a:endParaRPr lang="en-US" sz="5400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writing prompt is the part that tells you what to  write about (the directions).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It is designed to </a:t>
            </a:r>
            <a:r>
              <a:rPr lang="en-US" sz="2800" i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prompt</a:t>
            </a: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you to write. 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Reading it correctly is a critical step in being successful on FSA.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Remember Circle – Square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– </a:t>
            </a: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Underline</a:t>
            </a:r>
            <a:endParaRPr lang="en-U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73147"/>
            <a:ext cx="7772400" cy="1456267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Finding the Topic</a:t>
            </a:r>
            <a:endParaRPr lang="en-US" sz="5400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Most likely in the first sentence</a:t>
            </a:r>
          </a:p>
          <a:p>
            <a:pPr>
              <a:buNone/>
            </a:pP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>
              <a:buNone/>
            </a:pP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>
              <a:buNone/>
            </a:pPr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 the Circle</a:t>
            </a: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the write the topic</a:t>
            </a:r>
          </a:p>
          <a:p>
            <a:pPr algn="ctr">
              <a:buNone/>
            </a:pP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and mark it with a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“T”</a:t>
            </a: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3124200" y="4442618"/>
            <a:ext cx="1143000" cy="7620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Expository or argumentative?</a:t>
            </a:r>
            <a:endParaRPr lang="en-US" sz="4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79637"/>
            <a:ext cx="8534400" cy="4525963"/>
          </a:xfrm>
        </p:spPr>
        <p:txBody>
          <a:bodyPr/>
          <a:lstStyle/>
          <a:p>
            <a:r>
              <a:rPr lang="en-US" sz="2800" dirty="0" smtClean="0"/>
              <a:t>Most likely in the last sentence</a:t>
            </a:r>
          </a:p>
          <a:p>
            <a:pPr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 your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Box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write the word that tells you whether to Explain or Argue and mark it with either a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“E” or “A”.</a:t>
            </a:r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05250" y="4267200"/>
            <a:ext cx="1028700" cy="594518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What to Write About</a:t>
            </a:r>
            <a:r>
              <a:rPr lang="en-US" sz="5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…</a:t>
            </a:r>
            <a:endParaRPr lang="en-US" sz="5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Most likely in the last sentence</a:t>
            </a:r>
          </a:p>
          <a:p>
            <a:pPr>
              <a:buNone/>
            </a:pPr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>
              <a:buNone/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Above the Underline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tell you what you have to Write About and label it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“WA”.</a:t>
            </a:r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029200"/>
            <a:ext cx="1676400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2286</TotalTime>
  <Words>1458</Words>
  <Application>Microsoft Office PowerPoint</Application>
  <PresentationFormat>On-screen Show (4:3)</PresentationFormat>
  <Paragraphs>344</Paragraphs>
  <Slides>46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Andalus</vt:lpstr>
      <vt:lpstr>Arial</vt:lpstr>
      <vt:lpstr>Calibri</vt:lpstr>
      <vt:lpstr>Cambria</vt:lpstr>
      <vt:lpstr>Georgia</vt:lpstr>
      <vt:lpstr>Times New Roman</vt:lpstr>
      <vt:lpstr>Celestial</vt:lpstr>
      <vt:lpstr> Writing Boot Camp  </vt:lpstr>
      <vt:lpstr> Focus (dissecting the prompt) Organization (brainstorming &amp; setup) Support (elaborating and  refining on sentence and word level) Conventions (Spelling/Grammar)   </vt:lpstr>
      <vt:lpstr>Focus  </vt:lpstr>
      <vt:lpstr> The Prompt  Argumentative: Convince (or asks you to pick a side) (requires REFUTATION) - POSITION  Explanatory Explain/Inform =  NO POSITION   If they ask you Why – Give them reasons </vt:lpstr>
      <vt:lpstr>Reading the Prompt</vt:lpstr>
      <vt:lpstr>What is a prompt?</vt:lpstr>
      <vt:lpstr>Finding the Topic</vt:lpstr>
      <vt:lpstr>Expository or argumentative?</vt:lpstr>
      <vt:lpstr>What to Write About…</vt:lpstr>
      <vt:lpstr>Example 1</vt:lpstr>
      <vt:lpstr>Example 2</vt:lpstr>
      <vt:lpstr>Example 3</vt:lpstr>
      <vt:lpstr>Example 4</vt:lpstr>
      <vt:lpstr>Example 5</vt:lpstr>
      <vt:lpstr>FORMULATING A RESPONSE</vt:lpstr>
      <vt:lpstr>Add your Main Ideas:  </vt:lpstr>
      <vt:lpstr>Recycled Main Ideas – ideas that you can use over and over again! For instance, if the prompt deals with people:</vt:lpstr>
      <vt:lpstr>Recycled Main Ideas – Ideas that you can use over and over again! If it deals with other things or places:</vt:lpstr>
      <vt:lpstr>Organization </vt:lpstr>
      <vt:lpstr>BEFORE we write – BRAINSTORM!!!!!!!!</vt:lpstr>
      <vt:lpstr>Crazy Brain –   Brainstorm  Web </vt:lpstr>
      <vt:lpstr>Outline 1</vt:lpstr>
      <vt:lpstr>Cheeseburger Paragraph Method   Paragraph Topic: 3 details Closing/Transition Sentence</vt:lpstr>
      <vt:lpstr>PowerPoint Presentation</vt:lpstr>
      <vt:lpstr>PowerPoint Presentation</vt:lpstr>
      <vt:lpstr>PowerPoint Presentation</vt:lpstr>
      <vt:lpstr>Basic Formula Outline</vt:lpstr>
      <vt:lpstr>Introduction:  </vt:lpstr>
      <vt:lpstr>Body Paragraphs-  Main Ideas  </vt:lpstr>
      <vt:lpstr>Conclusion Paragraph   </vt:lpstr>
      <vt:lpstr>Check Out the Bones of a Exemplary Main Idea Paragraph   </vt:lpstr>
      <vt:lpstr>Anatomy of a Main Idea Paragraph</vt:lpstr>
      <vt:lpstr>Conclusion Paragraph   </vt:lpstr>
      <vt:lpstr>Support: Paragraph Body </vt:lpstr>
      <vt:lpstr>Support (Elaborating) </vt:lpstr>
      <vt:lpstr>Burden of Proof</vt:lpstr>
      <vt:lpstr>Precise Diction (Word Choice)</vt:lpstr>
      <vt:lpstr>PowerPoint Presentation</vt:lpstr>
      <vt:lpstr>PowerPoint Presentation</vt:lpstr>
      <vt:lpstr>PowerPoint Presentation</vt:lpstr>
      <vt:lpstr>Support: Sentence Variety Precise Diction (Word Choice) Introductions and Conclusion Conventions</vt:lpstr>
      <vt:lpstr>  Introductions and Conclusion  </vt:lpstr>
      <vt:lpstr>Support: Sentence Variety Precise Diction (Word Choice) Introductions and Conclusion Conventions</vt:lpstr>
      <vt:lpstr>Conventions</vt:lpstr>
      <vt:lpstr>Conventions </vt:lpstr>
      <vt:lpstr>4 Basic Elements of Effective Writing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FYI (For Your Information)</dc:title>
  <dc:creator>tracie.singletary</dc:creator>
  <cp:lastModifiedBy>Crow Braswell, Jessica</cp:lastModifiedBy>
  <cp:revision>176</cp:revision>
  <dcterms:created xsi:type="dcterms:W3CDTF">2011-10-04T15:47:21Z</dcterms:created>
  <dcterms:modified xsi:type="dcterms:W3CDTF">2017-02-07T18:55:56Z</dcterms:modified>
</cp:coreProperties>
</file>