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2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7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5332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8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5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4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4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9BBB4-12CC-4BD3-A739-40739F876BA9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F4ACE-F138-461B-A8F6-9EB6E636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2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READING: Cornell Notes</a:t>
            </a:r>
            <a:br>
              <a:rPr lang="en-US" dirty="0" smtClean="0"/>
            </a:br>
            <a:r>
              <a:rPr lang="en-US" dirty="0" smtClean="0"/>
              <a:t>Topic:  The Metamorphosis </a:t>
            </a:r>
            <a:r>
              <a:rPr lang="en-US" dirty="0" err="1" smtClean="0"/>
              <a:t>Comparson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EQ: What structural choices do authors make in differing formats of a text?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69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3" y="1224900"/>
            <a:ext cx="8761963" cy="388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is Kafka revealing about society’s opinion of workers?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thematic topic is he developing with this viewpoint?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8485" y="2076407"/>
            <a:ext cx="2057400" cy="4185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Pg. 101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3" y="1224900"/>
            <a:ext cx="8761963" cy="38839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Theme: The overall statement an author wants to share. It’s usually a comment on society/life.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is Kafka’s theme behind The Metamorphosis?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Reread lines 357-373 &amp; cite details that shape/refine the story’s theme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8485" y="2076407"/>
            <a:ext cx="2057400" cy="4185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Pg. 103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3" y="1284050"/>
            <a:ext cx="8761963" cy="50454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/>
              <a:t>What have you learned about </a:t>
            </a:r>
            <a:r>
              <a:rPr lang="en-US" sz="3600" dirty="0" err="1"/>
              <a:t>Gregor’s</a:t>
            </a:r>
            <a:r>
              <a:rPr lang="en-US" sz="3600" dirty="0"/>
              <a:t> personality?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inferences can you make about the way the chief clerk, his mother, and his father react after seeing </a:t>
            </a:r>
            <a:r>
              <a:rPr lang="en-US" sz="3600" dirty="0" err="1"/>
              <a:t>Gregor</a:t>
            </a:r>
            <a:r>
              <a:rPr lang="en-US" sz="3600" dirty="0"/>
              <a:t>? Why does each character react this way?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Write a summary that gives an overall feeling of what happened throughout the Metamorphosis and why Kafka wrote this piece of literature.</a:t>
            </a:r>
          </a:p>
          <a:p>
            <a:pPr marL="0" indent="0">
              <a:buNone/>
            </a:pPr>
            <a:r>
              <a:rPr lang="en-US" sz="3600" dirty="0"/>
              <a:t>What does it exemplify?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6681" y="1169752"/>
            <a:ext cx="2346272" cy="4773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Pg. 104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Pg. 105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Summary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4971"/>
            <a:ext cx="2490854" cy="6463553"/>
          </a:xfrm>
        </p:spPr>
        <p:txBody>
          <a:bodyPr>
            <a:normAutofit/>
          </a:bodyPr>
          <a:lstStyle/>
          <a:p>
            <a:r>
              <a:rPr lang="en-US" dirty="0" smtClean="0"/>
              <a:t>Page 107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Summary: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133" y="632909"/>
            <a:ext cx="8761963" cy="6463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“One morning </a:t>
            </a:r>
            <a:r>
              <a:rPr lang="en-US" sz="3600" dirty="0" err="1"/>
              <a:t>Gregor</a:t>
            </a:r>
            <a:r>
              <a:rPr lang="en-US" sz="3600" dirty="0"/>
              <a:t> </a:t>
            </a:r>
            <a:r>
              <a:rPr lang="en-US" sz="3600" dirty="0" err="1"/>
              <a:t>Samsa</a:t>
            </a:r>
            <a:r>
              <a:rPr lang="en-US" sz="3600" dirty="0"/>
              <a:t> woke from trouble dreams, he found himself transformed in his bed into a horrible vermin.” - </a:t>
            </a:r>
            <a:r>
              <a:rPr lang="en-US" sz="3600" i="1" dirty="0"/>
              <a:t>Kafka</a:t>
            </a:r>
            <a:endParaRPr lang="en-US" sz="3600" dirty="0"/>
          </a:p>
          <a:p>
            <a:r>
              <a:rPr lang="en-US" sz="3600" dirty="0"/>
              <a:t> How is the first sentence different than page </a:t>
            </a:r>
            <a:r>
              <a:rPr lang="en-US" sz="3600" dirty="0" smtClean="0"/>
              <a:t>107?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What </a:t>
            </a:r>
            <a:r>
              <a:rPr lang="en-US" sz="3600" dirty="0"/>
              <a:t>is </a:t>
            </a:r>
            <a:r>
              <a:rPr lang="en-US" sz="3600" dirty="0" err="1"/>
              <a:t>Kuper</a:t>
            </a:r>
            <a:r>
              <a:rPr lang="en-US" sz="3600" dirty="0"/>
              <a:t> doing that is different from Kafka?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52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9" y="165848"/>
            <a:ext cx="1877607" cy="6463553"/>
          </a:xfrm>
        </p:spPr>
        <p:txBody>
          <a:bodyPr>
            <a:normAutofit/>
          </a:bodyPr>
          <a:lstStyle/>
          <a:p>
            <a:r>
              <a:rPr lang="en-US" dirty="0" smtClean="0"/>
              <a:t>Page 108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998" y="2628631"/>
            <a:ext cx="6463055" cy="6463552"/>
          </a:xfrm>
        </p:spPr>
        <p:txBody>
          <a:bodyPr>
            <a:normAutofit/>
          </a:bodyPr>
          <a:lstStyle/>
          <a:p>
            <a:r>
              <a:rPr lang="en-US" sz="3600" dirty="0"/>
              <a:t>Summarize what is going on</a:t>
            </a:r>
          </a:p>
          <a:p>
            <a:r>
              <a:rPr lang="en-US" sz="3600" dirty="0"/>
              <a:t>How is </a:t>
            </a:r>
            <a:r>
              <a:rPr lang="en-US" sz="3600" dirty="0" err="1"/>
              <a:t>Gregor</a:t>
            </a:r>
            <a:r>
              <a:rPr lang="en-US" sz="3600" dirty="0"/>
              <a:t> feeling?</a:t>
            </a:r>
          </a:p>
          <a:p>
            <a:pPr lvl="1"/>
            <a:r>
              <a:rPr lang="en-US" sz="3400" dirty="0"/>
              <a:t>How can you tell?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0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9" y="165848"/>
            <a:ext cx="1877607" cy="6463553"/>
          </a:xfrm>
        </p:spPr>
        <p:txBody>
          <a:bodyPr>
            <a:normAutofit/>
          </a:bodyPr>
          <a:lstStyle/>
          <a:p>
            <a:r>
              <a:rPr lang="en-US" dirty="0" smtClean="0"/>
              <a:t>Page 109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8806" y="2762743"/>
            <a:ext cx="6463055" cy="6463552"/>
          </a:xfrm>
        </p:spPr>
        <p:txBody>
          <a:bodyPr>
            <a:normAutofit/>
          </a:bodyPr>
          <a:lstStyle/>
          <a:p>
            <a:r>
              <a:rPr lang="en-US" sz="3600" dirty="0"/>
              <a:t>Summarize what is going on</a:t>
            </a:r>
          </a:p>
          <a:p>
            <a:r>
              <a:rPr lang="en-US" sz="3600" dirty="0"/>
              <a:t>How does </a:t>
            </a:r>
            <a:r>
              <a:rPr lang="en-US" sz="3600" dirty="0" err="1"/>
              <a:t>Gregor</a:t>
            </a:r>
            <a:r>
              <a:rPr lang="en-US" sz="3600" dirty="0"/>
              <a:t> seem to deal with difficult situations?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60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PAGE: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3" y="2974848"/>
            <a:ext cx="9307325" cy="2766995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Draw </a:t>
            </a:r>
            <a:r>
              <a:rPr lang="en-US" sz="4000" dirty="0" smtClean="0"/>
              <a:t>comic </a:t>
            </a:r>
            <a:r>
              <a:rPr lang="en-US" sz="4000" dirty="0"/>
              <a:t>panel like on page 108</a:t>
            </a:r>
          </a:p>
          <a:p>
            <a:pPr lvl="1"/>
            <a:r>
              <a:rPr lang="en-US" sz="3600" dirty="0"/>
              <a:t>Think of a different thing for you to wake up as</a:t>
            </a:r>
          </a:p>
          <a:p>
            <a:pPr lvl="1"/>
            <a:r>
              <a:rPr lang="en-US" sz="3600" dirty="0"/>
              <a:t>Have your thought bubble of how you would react</a:t>
            </a:r>
          </a:p>
          <a:p>
            <a:pPr lvl="1"/>
            <a:r>
              <a:rPr lang="en-US" sz="3600" dirty="0"/>
              <a:t>Don’t forget room details!</a:t>
            </a:r>
          </a:p>
        </p:txBody>
      </p:sp>
    </p:spTree>
    <p:extLst>
      <p:ext uri="{BB962C8B-B14F-4D97-AF65-F5344CB8AC3E}">
        <p14:creationId xmlns:p14="http://schemas.microsoft.com/office/powerpoint/2010/main" val="18573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3" y="649943"/>
            <a:ext cx="8761963" cy="6463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does Kafka reveal about the main character in the first paragraph?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How does </a:t>
            </a:r>
            <a:r>
              <a:rPr lang="en-US" sz="3600" dirty="0" err="1"/>
              <a:t>Gregor</a:t>
            </a:r>
            <a:r>
              <a:rPr lang="en-US" sz="3600" dirty="0"/>
              <a:t> initially react to his situation? Use text evidence and explain.</a:t>
            </a:r>
          </a:p>
          <a:p>
            <a:pPr marL="0" indent="0">
              <a:buNone/>
            </a:pPr>
            <a:endParaRPr lang="en-US" sz="2133" dirty="0"/>
          </a:p>
          <a:p>
            <a:pPr marL="0" indent="0">
              <a:buNone/>
            </a:pPr>
            <a:r>
              <a:rPr lang="en-US" sz="3600" dirty="0"/>
              <a:t>What motivates </a:t>
            </a:r>
            <a:r>
              <a:rPr lang="en-US" sz="3600" dirty="0" err="1"/>
              <a:t>Gregor</a:t>
            </a:r>
            <a:r>
              <a:rPr lang="en-US" sz="3600" dirty="0"/>
              <a:t> to keep his job? What does this reveal about his values &amp; about him as a person.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9717" y="649943"/>
            <a:ext cx="2057400" cy="4185581"/>
          </a:xfrm>
        </p:spPr>
        <p:txBody>
          <a:bodyPr>
            <a:normAutofit/>
          </a:bodyPr>
          <a:lstStyle/>
          <a:p>
            <a:r>
              <a:rPr lang="en-US" dirty="0" smtClean="0"/>
              <a:t>Pg. 93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Pg. 94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3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6096" y="653709"/>
            <a:ext cx="7431064" cy="6463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Cite examples of this and explain how those examples create that feeling of panic.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61720" y="-20617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7235" y="2173943"/>
            <a:ext cx="2705547" cy="4185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Pg. 95</a:t>
            </a:r>
            <a:r>
              <a:rPr lang="en-US" dirty="0"/>
              <a:t/>
            </a:r>
            <a:br>
              <a:rPr lang="en-US" dirty="0"/>
            </a:br>
            <a:r>
              <a:rPr lang="en-US" sz="2667" dirty="0"/>
              <a:t>Kafka manipulates time in his writing. He does this to create a sense of panic.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4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3" y="649943"/>
            <a:ext cx="8761963" cy="6463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Gregor</a:t>
            </a:r>
            <a:r>
              <a:rPr lang="en-US" sz="3600" dirty="0"/>
              <a:t> and Sergei (from the Goldfish story) have some similarities in their actions. Tell me about it.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evidence do we have of </a:t>
            </a:r>
            <a:r>
              <a:rPr lang="en-US" sz="3600" dirty="0" err="1"/>
              <a:t>Gregor</a:t>
            </a:r>
            <a:r>
              <a:rPr lang="en-US" sz="3600" dirty="0"/>
              <a:t>, his father, and his sister’s feelings in the text? Especially when </a:t>
            </a:r>
            <a:r>
              <a:rPr lang="en-US" sz="3600" dirty="0" err="1"/>
              <a:t>Gregor</a:t>
            </a:r>
            <a:r>
              <a:rPr lang="en-US" sz="3600" dirty="0"/>
              <a:t> oversleeps. (lines 100-114)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9717" y="649943"/>
            <a:ext cx="2057400" cy="4185581"/>
          </a:xfrm>
        </p:spPr>
        <p:txBody>
          <a:bodyPr>
            <a:normAutofit/>
          </a:bodyPr>
          <a:lstStyle/>
          <a:p>
            <a:r>
              <a:rPr lang="en-US" dirty="0" smtClean="0"/>
              <a:t>Pg. 96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3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3" y="649943"/>
            <a:ext cx="8761963" cy="6463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more do we learn about </a:t>
            </a:r>
            <a:r>
              <a:rPr lang="en-US" sz="3600" dirty="0" err="1"/>
              <a:t>Gregor</a:t>
            </a:r>
            <a:r>
              <a:rPr lang="en-US" sz="3600" dirty="0"/>
              <a:t> (as a person)?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8485" y="2076407"/>
            <a:ext cx="2057400" cy="4185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Pg. 97</a:t>
            </a:r>
            <a:br>
              <a:rPr lang="en-US" dirty="0" smtClean="0"/>
            </a:br>
            <a:r>
              <a:rPr lang="en-US" dirty="0" smtClean="0"/>
              <a:t>line </a:t>
            </a:r>
            <a:br>
              <a:rPr lang="en-US" dirty="0" smtClean="0"/>
            </a:br>
            <a:r>
              <a:rPr lang="en-US" dirty="0" smtClean="0"/>
              <a:t>121-126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4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81" y="-208916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September 28 2016 </a:t>
            </a:r>
            <a:r>
              <a:rPr lang="en-US" dirty="0"/>
              <a:t>– English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431069"/>
            <a:ext cx="11115401" cy="578685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b="1" u="sng" dirty="0"/>
          </a:p>
          <a:p>
            <a:pPr marL="0" indent="0">
              <a:buNone/>
            </a:pPr>
            <a:r>
              <a:rPr lang="en-US" sz="3200" b="1" u="sng" dirty="0"/>
              <a:t>BELLRINGER</a:t>
            </a:r>
            <a:r>
              <a:rPr lang="en-US" sz="3200" dirty="0"/>
              <a:t>: </a:t>
            </a:r>
            <a:r>
              <a:rPr lang="en-US" sz="3200" dirty="0"/>
              <a:t>	Get your book &amp; copy</a:t>
            </a:r>
          </a:p>
          <a:p>
            <a:pPr marL="609585" indent="-609585"/>
            <a:r>
              <a:rPr lang="en-US" sz="2667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Tension -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mental or emotional strain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585" indent="-609585"/>
            <a:r>
              <a:rPr lang="en-US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Tone -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expresses the writer's attitude toward or feelings about the subject matter and audience</a:t>
            </a:r>
            <a:endParaRPr lang="en-US" dirty="0" smtClean="0">
              <a:solidFill>
                <a:srgbClr val="222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3387" lvl="1" indent="0">
              <a:buNone/>
            </a:pPr>
            <a:endParaRPr lang="en-US" sz="2133" dirty="0">
              <a:solidFill>
                <a:srgbClr val="222222"/>
              </a:solidFill>
              <a:latin typeface="Trebuchet MS" charset="0"/>
            </a:endParaRPr>
          </a:p>
          <a:p>
            <a:pPr marL="533387" lvl="1" indent="0">
              <a:buNone/>
            </a:pPr>
            <a:endParaRPr lang="en-US" sz="667" dirty="0"/>
          </a:p>
          <a:p>
            <a:pPr marL="0" indent="0">
              <a:buNone/>
            </a:pPr>
            <a:r>
              <a:rPr lang="en-US" sz="3200" b="1" u="sng" dirty="0"/>
              <a:t>AGENDA</a:t>
            </a:r>
            <a:r>
              <a:rPr lang="en-US" sz="3200" dirty="0"/>
              <a:t>: </a:t>
            </a:r>
            <a:r>
              <a:rPr lang="en-US" sz="3733" dirty="0"/>
              <a:t> </a:t>
            </a:r>
            <a:r>
              <a:rPr lang="en-US" sz="3733" dirty="0" err="1"/>
              <a:t>Metamorphasis</a:t>
            </a:r>
            <a:r>
              <a:rPr lang="en-US" sz="3733" dirty="0"/>
              <a:t> </a:t>
            </a:r>
          </a:p>
          <a:p>
            <a:pPr marL="0" indent="0">
              <a:buNone/>
            </a:pPr>
            <a:r>
              <a:rPr lang="en-US" sz="3733" dirty="0"/>
              <a:t>				Pg. 98 – Cornell Notes</a:t>
            </a:r>
          </a:p>
        </p:txBody>
      </p:sp>
    </p:spTree>
    <p:extLst>
      <p:ext uri="{BB962C8B-B14F-4D97-AF65-F5344CB8AC3E}">
        <p14:creationId xmlns:p14="http://schemas.microsoft.com/office/powerpoint/2010/main" val="394044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3" y="649943"/>
            <a:ext cx="8761963" cy="6463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word &amp; structure choices does Kafka make to make to build tension?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Tension - </a:t>
            </a:r>
            <a:r>
              <a:rPr lang="en-US" sz="3733" dirty="0"/>
              <a:t>mental or emotional strain.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8485" y="2076407"/>
            <a:ext cx="2057400" cy="4185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Pg. 98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5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3" y="1224900"/>
            <a:ext cx="8761963" cy="3883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Connotation is the negative or positive feelings or ideas a word evokes in the reader’s mind.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does nonsensical mean? </a:t>
            </a:r>
          </a:p>
          <a:p>
            <a:pPr marL="0" indent="0">
              <a:buNone/>
            </a:pPr>
            <a:r>
              <a:rPr lang="en-US" sz="3600" dirty="0"/>
              <a:t>What effect does it have on the story when Kafka pairs the words nonsensical with hope.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58144" y="1463956"/>
            <a:ext cx="1862328" cy="4185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Pg. 99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Line 199-205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14" y="570630"/>
            <a:ext cx="8447151" cy="4980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Explain: Does </a:t>
            </a:r>
            <a:r>
              <a:rPr lang="en-US" sz="3600" dirty="0" err="1"/>
              <a:t>Gregor</a:t>
            </a:r>
            <a:r>
              <a:rPr lang="en-US" sz="3600" dirty="0"/>
              <a:t> think his situation is unique to him?</a:t>
            </a:r>
          </a:p>
          <a:p>
            <a:pPr marL="0" indent="0">
              <a:buNone/>
            </a:pPr>
            <a:r>
              <a:rPr lang="en-US" sz="3600" dirty="0"/>
              <a:t>Text evidence?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can you infer about the relationship between </a:t>
            </a:r>
            <a:r>
              <a:rPr lang="en-US" sz="3600" dirty="0" err="1"/>
              <a:t>Gregor</a:t>
            </a:r>
            <a:r>
              <a:rPr lang="en-US" sz="3600" dirty="0"/>
              <a:t> and his sister?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420472" y="1"/>
            <a:ext cx="40341" cy="71134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3361" y="2076407"/>
            <a:ext cx="1595336" cy="41855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Pg. 100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490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Verdana</vt:lpstr>
      <vt:lpstr>Office Theme</vt:lpstr>
      <vt:lpstr>READING: Cornell Notes Topic:  The Metamorphosis Comparson</vt:lpstr>
      <vt:lpstr>Pg. 93   Pg. 94  </vt:lpstr>
      <vt:lpstr>Pg. 95 Kafka manipulates time in his writing. He does this to create a sense of panic.    </vt:lpstr>
      <vt:lpstr>Pg. 96     </vt:lpstr>
      <vt:lpstr>    Pg. 97 line  121-126     </vt:lpstr>
      <vt:lpstr>September 28 2016 – English II</vt:lpstr>
      <vt:lpstr>    Pg. 98     </vt:lpstr>
      <vt:lpstr>    Pg. 99  Line 199-205     </vt:lpstr>
      <vt:lpstr>    Pg. 100              </vt:lpstr>
      <vt:lpstr>    Pg. 101       </vt:lpstr>
      <vt:lpstr>    Pg. 103       </vt:lpstr>
      <vt:lpstr> Pg. 104  Pg. 105    Summary  </vt:lpstr>
      <vt:lpstr>Page 107     Summary:</vt:lpstr>
      <vt:lpstr>Page 108     </vt:lpstr>
      <vt:lpstr>Page 109     </vt:lpstr>
      <vt:lpstr>LAST PAGE: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Cornell Notes Topic:  The Metamorphosis Comparson</dc:title>
  <dc:creator>Crow Braswell, Jessica</dc:creator>
  <cp:lastModifiedBy>Crow Braswell, Jessica</cp:lastModifiedBy>
  <cp:revision>2</cp:revision>
  <dcterms:created xsi:type="dcterms:W3CDTF">2016-10-05T14:16:35Z</dcterms:created>
  <dcterms:modified xsi:type="dcterms:W3CDTF">2016-10-05T14:21:42Z</dcterms:modified>
</cp:coreProperties>
</file>